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401" r:id="rId3"/>
    <p:sldId id="402" r:id="rId4"/>
    <p:sldId id="403" r:id="rId5"/>
    <p:sldId id="404" r:id="rId6"/>
    <p:sldId id="405" r:id="rId7"/>
    <p:sldId id="406" r:id="rId8"/>
    <p:sldId id="408" r:id="rId9"/>
    <p:sldId id="407" r:id="rId10"/>
    <p:sldId id="409" r:id="rId11"/>
    <p:sldId id="411" r:id="rId12"/>
    <p:sldId id="410" r:id="rId13"/>
    <p:sldId id="414" r:id="rId14"/>
    <p:sldId id="415" r:id="rId15"/>
    <p:sldId id="417" r:id="rId16"/>
    <p:sldId id="418" r:id="rId17"/>
    <p:sldId id="412" r:id="rId18"/>
    <p:sldId id="413" r:id="rId19"/>
    <p:sldId id="416" r:id="rId20"/>
    <p:sldId id="419" r:id="rId21"/>
    <p:sldId id="420" r:id="rId22"/>
    <p:sldId id="421" r:id="rId23"/>
    <p:sldId id="422" r:id="rId24"/>
    <p:sldId id="423" r:id="rId25"/>
    <p:sldId id="428" r:id="rId26"/>
    <p:sldId id="425" r:id="rId27"/>
    <p:sldId id="424" r:id="rId28"/>
    <p:sldId id="426" r:id="rId29"/>
    <p:sldId id="430" r:id="rId30"/>
    <p:sldId id="431" r:id="rId31"/>
    <p:sldId id="432" r:id="rId32"/>
    <p:sldId id="433" r:id="rId33"/>
    <p:sldId id="434" r:id="rId34"/>
    <p:sldId id="435" r:id="rId35"/>
    <p:sldId id="429" r:id="rId36"/>
  </p:sldIdLst>
  <p:sldSz cx="12192000" cy="6858000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PMingLiU" charset="-120"/>
        <a:cs typeface="+mn-cs"/>
      </a:defRPr>
    </a:lvl1pPr>
    <a:lvl2pPr marL="609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PMingLiU" charset="-120"/>
        <a:cs typeface="+mn-cs"/>
      </a:defRPr>
    </a:lvl2pPr>
    <a:lvl3pPr marL="1219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PMingLiU" charset="-120"/>
        <a:cs typeface="+mn-cs"/>
      </a:defRPr>
    </a:lvl3pPr>
    <a:lvl4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PMingLiU" charset="-120"/>
        <a:cs typeface="+mn-cs"/>
      </a:defRPr>
    </a:lvl4pPr>
    <a:lvl5pPr marL="2438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PMingLiU" charset="-120"/>
        <a:cs typeface="+mn-cs"/>
      </a:defRPr>
    </a:lvl5pPr>
    <a:lvl6pPr marL="3048000" algn="l" defTabSz="12192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PMingLiU" charset="-120"/>
        <a:cs typeface="+mn-cs"/>
      </a:defRPr>
    </a:lvl6pPr>
    <a:lvl7pPr marL="3657600" algn="l" defTabSz="12192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PMingLiU" charset="-120"/>
        <a:cs typeface="+mn-cs"/>
      </a:defRPr>
    </a:lvl7pPr>
    <a:lvl8pPr marL="4267200" algn="l" defTabSz="12192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PMingLiU" charset="-120"/>
        <a:cs typeface="+mn-cs"/>
      </a:defRPr>
    </a:lvl8pPr>
    <a:lvl9pPr marL="4876800" algn="l" defTabSz="12192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PMingLiU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pos="37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1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" initials="A" lastIdx="2" clrIdx="0">
    <p:extLst>
      <p:ext uri="{19B8F6BF-5375-455C-9EA6-DF929625EA0E}">
        <p15:presenceInfo xmlns:p15="http://schemas.microsoft.com/office/powerpoint/2012/main" userId="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B0DA"/>
    <a:srgbClr val="007A37"/>
    <a:srgbClr val="005362"/>
    <a:srgbClr val="619DA6"/>
    <a:srgbClr val="EF86F2"/>
    <a:srgbClr val="69B920"/>
    <a:srgbClr val="029DC2"/>
    <a:srgbClr val="00BBDA"/>
    <a:srgbClr val="009EB8"/>
    <a:srgbClr val="ADDC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60" autoAdjust="0"/>
    <p:restoredTop sz="95320" autoAdjust="0"/>
  </p:normalViewPr>
  <p:slideViewPr>
    <p:cSldViewPr>
      <p:cViewPr varScale="1">
        <p:scale>
          <a:sx n="58" d="100"/>
          <a:sy n="58" d="100"/>
        </p:scale>
        <p:origin x="68" y="280"/>
      </p:cViewPr>
      <p:guideLst>
        <p:guide orient="horz" pos="2112"/>
        <p:guide pos="372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2706" y="90"/>
      </p:cViewPr>
      <p:guideLst>
        <p:guide orient="horz" pos="3151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12T09:23:38.149" idx="1">
    <p:pos x="7008" y="3504"/>
    <p:text>将es6转化为es5</p:text>
    <p:extLst>
      <p:ext uri="{C676402C-5697-4E1C-873F-D02D1690AC5C}">
        <p15:threadingInfo xmlns:p15="http://schemas.microsoft.com/office/powerpoint/2012/main" timeZoneBias="-480"/>
      </p:ext>
    </p:extLst>
  </p:cm>
  <p:cm authorId="1" dt="2022-08-12T09:23:56.276" idx="2">
    <p:pos x="7082" y="3716"/>
    <p:text>压缩打包</p:text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eaLnBrk="1" hangingPunct="1">
              <a:defRPr kumimoji="1" sz="1300">
                <a:latin typeface="Arial" panose="020B0604020202020204" pitchFamily="34" charset="0"/>
                <a:ea typeface="PMingLiU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eaLnBrk="1" hangingPunct="1">
              <a:defRPr kumimoji="1" sz="1300">
                <a:latin typeface="Arial" panose="020B0604020202020204" pitchFamily="34" charset="0"/>
                <a:ea typeface="PMingLiU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eaLnBrk="1" hangingPunct="1">
              <a:defRPr kumimoji="1" sz="1300">
                <a:latin typeface="Arial" panose="020B0604020202020204" pitchFamily="34" charset="0"/>
                <a:ea typeface="PMingLiU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eaLnBrk="1" hangingPunct="1">
              <a:defRPr kumimoji="1" sz="1300">
                <a:latin typeface="Arial" panose="020B0604020202020204" pitchFamily="34" charset="0"/>
                <a:ea typeface="PMingLiU" charset="-120"/>
              </a:defRPr>
            </a:lvl1pPr>
          </a:lstStyle>
          <a:p>
            <a:pPr>
              <a:defRPr/>
            </a:pPr>
            <a:fld id="{AF85DFC1-A479-4D08-9122-DC0D7286DBC1}" type="slidenum">
              <a:rPr lang="en-US" altLang="zh-TW"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eaLnBrk="1" hangingPunct="1">
              <a:defRPr kumimoji="1" sz="1300">
                <a:latin typeface="Arial" panose="020B0604020202020204" pitchFamily="34" charset="0"/>
                <a:ea typeface="PMingLiU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eaLnBrk="1" hangingPunct="1">
              <a:defRPr kumimoji="1" sz="1300">
                <a:latin typeface="Arial" panose="020B0604020202020204" pitchFamily="34" charset="0"/>
                <a:ea typeface="PMingLiU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eaLnBrk="1" hangingPunct="1">
              <a:defRPr kumimoji="1" sz="1300">
                <a:latin typeface="Arial" panose="020B0604020202020204" pitchFamily="34" charset="0"/>
                <a:ea typeface="PMingLiU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eaLnBrk="1" hangingPunct="1">
              <a:defRPr kumimoji="1" sz="1300">
                <a:latin typeface="Arial" panose="020B0604020202020204" pitchFamily="34" charset="0"/>
                <a:ea typeface="PMingLiU" charset="-120"/>
              </a:defRPr>
            </a:lvl1pPr>
          </a:lstStyle>
          <a:p>
            <a:pPr>
              <a:defRPr/>
            </a:pPr>
            <a:fld id="{C064BA9D-2804-4B04-94BC-96EB66469833}" type="slidenum">
              <a:rPr lang="en-US" altLang="zh-TW"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PMingLiU" charset="-120"/>
        <a:cs typeface="+mn-cs"/>
      </a:defRPr>
    </a:lvl1pPr>
    <a:lvl2pPr marL="609600"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PMingLiU" charset="-120"/>
        <a:cs typeface="+mn-cs"/>
      </a:defRPr>
    </a:lvl2pPr>
    <a:lvl3pPr marL="1219200"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PMingLiU" charset="-120"/>
        <a:cs typeface="+mn-cs"/>
      </a:defRPr>
    </a:lvl3pPr>
    <a:lvl4pPr marL="1828800"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PMingLiU" charset="-120"/>
        <a:cs typeface="+mn-cs"/>
      </a:defRPr>
    </a:lvl4pPr>
    <a:lvl5pPr marL="2438400"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PMingLiU" charset="-120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7055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408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002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86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0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251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258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71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882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17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161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使用方法：</a:t>
            </a:r>
            <a:br>
              <a:rPr lang="zh-CN" altLang="en-US" dirty="0"/>
            </a:br>
            <a:r>
              <a:rPr lang="en-US" altLang="zh-CN" dirty="0"/>
              <a:t>【</a:t>
            </a:r>
            <a:r>
              <a:rPr lang="zh-CN" altLang="en-US" dirty="0"/>
              <a:t>更改文字</a:t>
            </a:r>
            <a:r>
              <a:rPr lang="en-US" altLang="zh-CN" dirty="0"/>
              <a:t>】</a:t>
            </a:r>
            <a:r>
              <a:rPr lang="zh-CN" altLang="en-US" dirty="0"/>
              <a:t>：将标题框及正文框中的文字可直接改为您所需文字</a:t>
            </a:r>
            <a:br>
              <a:rPr lang="zh-CN" altLang="en-US" dirty="0"/>
            </a:br>
            <a:r>
              <a:rPr lang="en-US" altLang="zh-CN" dirty="0"/>
              <a:t>【</a:t>
            </a:r>
            <a:r>
              <a:rPr lang="zh-CN" altLang="en-US" dirty="0"/>
              <a:t>更改图片</a:t>
            </a:r>
            <a:r>
              <a:rPr lang="en-US" altLang="zh-CN" dirty="0"/>
              <a:t>】</a:t>
            </a:r>
            <a:r>
              <a:rPr lang="zh-CN" altLang="en-US" dirty="0"/>
              <a:t>：点中图片</a:t>
            </a:r>
            <a:r>
              <a:rPr lang="en-US" altLang="zh-CN" dirty="0"/>
              <a:t>》</a:t>
            </a:r>
            <a:r>
              <a:rPr lang="zh-CN" altLang="en-US" dirty="0"/>
              <a:t>绘图工具</a:t>
            </a:r>
            <a:r>
              <a:rPr lang="en-US" altLang="zh-CN" dirty="0"/>
              <a:t>》</a:t>
            </a:r>
            <a:r>
              <a:rPr lang="zh-CN" altLang="en-US" dirty="0"/>
              <a:t>格式</a:t>
            </a:r>
            <a:r>
              <a:rPr lang="en-US" altLang="zh-CN" dirty="0"/>
              <a:t>》</a:t>
            </a:r>
            <a:r>
              <a:rPr lang="zh-CN" altLang="en-US" dirty="0"/>
              <a:t>填充</a:t>
            </a:r>
            <a:r>
              <a:rPr lang="en-US" altLang="zh-CN" dirty="0"/>
              <a:t>》</a:t>
            </a:r>
            <a:r>
              <a:rPr lang="zh-CN" altLang="en-US" dirty="0"/>
              <a:t>图片</a:t>
            </a:r>
            <a:r>
              <a:rPr lang="en-US" altLang="zh-CN" dirty="0"/>
              <a:t>》</a:t>
            </a:r>
            <a:r>
              <a:rPr lang="zh-CN" altLang="en-US" dirty="0"/>
              <a:t>选择您需要展示的图片</a:t>
            </a:r>
            <a:br>
              <a:rPr lang="zh-CN" altLang="en-US" dirty="0"/>
            </a:br>
            <a:r>
              <a:rPr lang="en-US" altLang="zh-CN" dirty="0"/>
              <a:t>【</a:t>
            </a:r>
            <a:r>
              <a:rPr lang="zh-CN" altLang="en-US" dirty="0"/>
              <a:t>增加减少图片</a:t>
            </a:r>
            <a:r>
              <a:rPr lang="en-US" altLang="zh-CN" dirty="0"/>
              <a:t>】</a:t>
            </a:r>
            <a:r>
              <a:rPr lang="zh-CN" altLang="en-US" dirty="0"/>
              <a:t>：直接复制粘贴图片来增加图片数，复制后更改方法见</a:t>
            </a:r>
            <a:r>
              <a:rPr lang="en-US" altLang="zh-CN" dirty="0"/>
              <a:t>【</a:t>
            </a:r>
            <a:r>
              <a:rPr lang="zh-CN" altLang="en-US" dirty="0"/>
              <a:t>更改图片</a:t>
            </a:r>
            <a:r>
              <a:rPr lang="en-US" altLang="zh-CN" dirty="0"/>
              <a:t>】</a:t>
            </a:r>
            <a:br>
              <a:rPr lang="en-US" altLang="zh-CN" dirty="0"/>
            </a:br>
            <a:r>
              <a:rPr lang="en-US" altLang="zh-CN" dirty="0"/>
              <a:t>【</a:t>
            </a:r>
            <a:r>
              <a:rPr lang="zh-CN" altLang="en-US" dirty="0"/>
              <a:t>更改图片色彩</a:t>
            </a:r>
            <a:r>
              <a:rPr lang="en-US" altLang="zh-CN" dirty="0"/>
              <a:t>】</a:t>
            </a:r>
            <a:r>
              <a:rPr lang="zh-CN" altLang="en-US" dirty="0"/>
              <a:t>：点中图片</a:t>
            </a:r>
            <a:r>
              <a:rPr lang="en-US" altLang="zh-CN" dirty="0"/>
              <a:t>》</a:t>
            </a:r>
            <a:r>
              <a:rPr lang="zh-CN" altLang="en-US" dirty="0"/>
              <a:t>图片工具</a:t>
            </a:r>
            <a:r>
              <a:rPr lang="en-US" altLang="zh-CN" dirty="0"/>
              <a:t>》</a:t>
            </a:r>
            <a:r>
              <a:rPr lang="zh-CN" altLang="en-US" dirty="0"/>
              <a:t>格式</a:t>
            </a:r>
            <a:r>
              <a:rPr lang="en-US" altLang="zh-CN" dirty="0"/>
              <a:t>》</a:t>
            </a:r>
            <a:r>
              <a:rPr lang="zh-CN" altLang="en-US" dirty="0"/>
              <a:t>色彩（重新着色）</a:t>
            </a:r>
            <a:r>
              <a:rPr lang="en-US" altLang="zh-CN" dirty="0"/>
              <a:t>》</a:t>
            </a:r>
            <a:r>
              <a:rPr lang="zh-CN" altLang="en-US" dirty="0"/>
              <a:t>选择您喜欢的色彩</a:t>
            </a:r>
            <a:br>
              <a:rPr lang="zh-CN" altLang="en-US" dirty="0"/>
            </a:br>
            <a:r>
              <a:rPr lang="zh-CN" altLang="en-US" dirty="0"/>
              <a:t>下载更多模板、视频教程：</a:t>
            </a:r>
            <a:r>
              <a:rPr lang="en-US" dirty="0"/>
              <a:t>http://www.mysoeasy.com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342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557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92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13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707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3546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358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247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9492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010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21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945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7816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4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979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494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204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411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460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153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750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960521" y="1975519"/>
            <a:ext cx="9982200" cy="1446550"/>
          </a:xfrm>
        </p:spPr>
        <p:txBody>
          <a:bodyPr anchor="ctr"/>
          <a:lstStyle>
            <a:lvl1pPr>
              <a:defRPr sz="4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TW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anose="020B0604020202020204" pitchFamily="34" charset="0"/>
              </a:rPr>
              <a:t>Presentation Title 16:9 Main </a:t>
            </a:r>
            <a:br>
              <a:rPr lang="en-US" altLang="zh-TW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anose="020B0604020202020204" pitchFamily="34" charset="0"/>
              </a:rPr>
            </a:br>
            <a:r>
              <a:rPr lang="en-US" altLang="zh-TW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anose="020B0604020202020204" pitchFamily="34" charset="0"/>
              </a:rPr>
              <a:t>(Two lines)</a:t>
            </a:r>
            <a:endParaRPr lang="en-US" altLang="zh-TW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字版面配置區 8"/>
          <p:cNvSpPr>
            <a:spLocks noGrp="1"/>
          </p:cNvSpPr>
          <p:nvPr>
            <p:ph type="body" sz="quarter" idx="10" hasCustomPrompt="1"/>
          </p:nvPr>
        </p:nvSpPr>
        <p:spPr>
          <a:xfrm>
            <a:off x="975815" y="4013580"/>
            <a:ext cx="5486400" cy="1524000"/>
          </a:xfrm>
        </p:spPr>
        <p:txBody>
          <a:bodyPr/>
          <a:lstStyle>
            <a:lvl1pPr marL="285750" indent="-285750">
              <a:buFont typeface="Wingdings" panose="05000000000000000000" pitchFamily="2" charset="2"/>
              <a:buChar char="n"/>
              <a:defRPr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altLang="zh-TW" dirty="0" smtClean="0"/>
              <a:t>Presenter’s Name </a:t>
            </a:r>
          </a:p>
          <a:p>
            <a:pPr lvl="0"/>
            <a:r>
              <a:rPr lang="en-US" altLang="zh-TW" dirty="0" smtClean="0"/>
              <a:t>Presenter’s title </a:t>
            </a:r>
          </a:p>
          <a:p>
            <a:pPr lvl="0"/>
            <a:r>
              <a:rPr lang="en-US" altLang="zh-TW" dirty="0" smtClean="0"/>
              <a:t>Date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_02">
    <p:bg>
      <p:bgPr>
        <a:solidFill>
          <a:srgbClr val="619D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>
            <a:spLocks noGrp="1"/>
          </p:cNvSpPr>
          <p:nvPr>
            <p:ph type="title" hasCustomPrompt="1"/>
          </p:nvPr>
        </p:nvSpPr>
        <p:spPr>
          <a:xfrm>
            <a:off x="609600" y="2514600"/>
            <a:ext cx="10515600" cy="1569660"/>
          </a:xfrm>
          <a:prstGeom prst="rect">
            <a:avLst/>
          </a:prstGeom>
        </p:spPr>
        <p:txBody>
          <a:bodyPr/>
          <a:lstStyle>
            <a:lvl1pPr>
              <a:defRPr sz="4800" b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defRPr>
            </a:lvl1pPr>
          </a:lstStyle>
          <a:p>
            <a:r>
              <a:rPr lang="en-US" altLang="zh-TW" dirty="0" smtClean="0"/>
              <a:t>Click to edit divider </a:t>
            </a:r>
            <a:br>
              <a:rPr lang="en-US" altLang="zh-TW" dirty="0" smtClean="0"/>
            </a:br>
            <a:r>
              <a:rPr lang="en-US" altLang="zh-TW" dirty="0" smtClean="0"/>
              <a:t>slide title</a:t>
            </a:r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0" y="2335142"/>
            <a:ext cx="12192000" cy="4522858"/>
            <a:chOff x="0" y="2335142"/>
            <a:chExt cx="12192000" cy="4522858"/>
          </a:xfrm>
        </p:grpSpPr>
        <p:pic>
          <p:nvPicPr>
            <p:cNvPr id="7" name="圖片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6541034"/>
              <a:ext cx="2651541" cy="316966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28776" y="2335142"/>
              <a:ext cx="4163224" cy="452285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_03">
    <p:bg>
      <p:bgPr>
        <a:solidFill>
          <a:srgbClr val="91CE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09600" y="2514600"/>
            <a:ext cx="10515600" cy="1569660"/>
          </a:xfrm>
          <a:prstGeom prst="rect">
            <a:avLst/>
          </a:prstGeom>
        </p:spPr>
        <p:txBody>
          <a:bodyPr/>
          <a:lstStyle>
            <a:lvl1pPr>
              <a:defRPr sz="4800" b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defRPr>
            </a:lvl1pPr>
          </a:lstStyle>
          <a:p>
            <a:r>
              <a:rPr lang="en-US" altLang="zh-TW" dirty="0" smtClean="0"/>
              <a:t>Click to edit divider </a:t>
            </a:r>
            <a:br>
              <a:rPr lang="en-US" altLang="zh-TW" dirty="0" smtClean="0"/>
            </a:br>
            <a:r>
              <a:rPr lang="en-US" altLang="zh-TW" dirty="0" smtClean="0"/>
              <a:t>slide title</a:t>
            </a:r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0" y="2335142"/>
            <a:ext cx="12192000" cy="4522858"/>
            <a:chOff x="0" y="2335142"/>
            <a:chExt cx="12192000" cy="4522858"/>
          </a:xfrm>
        </p:grpSpPr>
        <p:pic>
          <p:nvPicPr>
            <p:cNvPr id="7" name="圖片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6541034"/>
              <a:ext cx="2651541" cy="316966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28776" y="2335142"/>
              <a:ext cx="4163224" cy="452285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_04">
    <p:bg>
      <p:bgPr>
        <a:solidFill>
          <a:srgbClr val="C8E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09600" y="2514600"/>
            <a:ext cx="10515600" cy="1569660"/>
          </a:xfrm>
          <a:prstGeom prst="rect">
            <a:avLst/>
          </a:prstGeom>
        </p:spPr>
        <p:txBody>
          <a:bodyPr/>
          <a:lstStyle>
            <a:lvl1pPr>
              <a:defRPr sz="4800" b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defRPr>
            </a:lvl1pPr>
          </a:lstStyle>
          <a:p>
            <a:r>
              <a:rPr lang="en-US" altLang="zh-TW" dirty="0" smtClean="0"/>
              <a:t>Click to edit divider </a:t>
            </a:r>
            <a:br>
              <a:rPr lang="en-US" altLang="zh-TW" dirty="0" smtClean="0"/>
            </a:br>
            <a:r>
              <a:rPr lang="en-US" altLang="zh-TW" dirty="0" smtClean="0"/>
              <a:t>slide title</a:t>
            </a:r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0" y="2335142"/>
            <a:ext cx="12192000" cy="4522858"/>
            <a:chOff x="0" y="2335142"/>
            <a:chExt cx="12192000" cy="4522858"/>
          </a:xfrm>
        </p:grpSpPr>
        <p:pic>
          <p:nvPicPr>
            <p:cNvPr id="7" name="圖片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6541034"/>
              <a:ext cx="2651541" cy="316966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28776" y="2335142"/>
              <a:ext cx="4163224" cy="452285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_05">
    <p:bg>
      <p:bgPr>
        <a:solidFill>
          <a:srgbClr val="69B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09600" y="2514600"/>
            <a:ext cx="10515600" cy="1569660"/>
          </a:xfrm>
          <a:prstGeom prst="rect">
            <a:avLst/>
          </a:prstGeom>
        </p:spPr>
        <p:txBody>
          <a:bodyPr/>
          <a:lstStyle>
            <a:lvl1pPr>
              <a:defRPr sz="4800" b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defRPr>
            </a:lvl1pPr>
          </a:lstStyle>
          <a:p>
            <a:r>
              <a:rPr lang="en-US" altLang="zh-TW" dirty="0" smtClean="0"/>
              <a:t>Click to edit divider </a:t>
            </a:r>
            <a:br>
              <a:rPr lang="en-US" altLang="zh-TW" dirty="0" smtClean="0"/>
            </a:br>
            <a:r>
              <a:rPr lang="en-US" altLang="zh-TW" dirty="0" smtClean="0"/>
              <a:t>slide title</a:t>
            </a:r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0" y="2335142"/>
            <a:ext cx="12192000" cy="4522858"/>
            <a:chOff x="0" y="2335142"/>
            <a:chExt cx="12192000" cy="4522858"/>
          </a:xfrm>
        </p:grpSpPr>
        <p:pic>
          <p:nvPicPr>
            <p:cNvPr id="7" name="圖片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6541034"/>
              <a:ext cx="2651541" cy="316966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28776" y="2335142"/>
              <a:ext cx="4163224" cy="452285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_06">
    <p:bg>
      <p:bgPr>
        <a:solidFill>
          <a:srgbClr val="ADD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09600" y="2514600"/>
            <a:ext cx="10515600" cy="1569660"/>
          </a:xfrm>
          <a:prstGeom prst="rect">
            <a:avLst/>
          </a:prstGeom>
        </p:spPr>
        <p:txBody>
          <a:bodyPr/>
          <a:lstStyle>
            <a:lvl1pPr>
              <a:defRPr sz="4800" b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defRPr>
            </a:lvl1pPr>
          </a:lstStyle>
          <a:p>
            <a:r>
              <a:rPr lang="en-US" altLang="zh-TW" dirty="0" smtClean="0"/>
              <a:t>Click to edit divider </a:t>
            </a:r>
            <a:br>
              <a:rPr lang="en-US" altLang="zh-TW" dirty="0" smtClean="0"/>
            </a:br>
            <a:r>
              <a:rPr lang="en-US" altLang="zh-TW" dirty="0" smtClean="0"/>
              <a:t>slide title</a:t>
            </a:r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0" y="2335142"/>
            <a:ext cx="12192000" cy="4522858"/>
            <a:chOff x="0" y="2335142"/>
            <a:chExt cx="12192000" cy="4522858"/>
          </a:xfrm>
        </p:grpSpPr>
        <p:pic>
          <p:nvPicPr>
            <p:cNvPr id="7" name="圖片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6541034"/>
              <a:ext cx="2651541" cy="316966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28776" y="2335142"/>
              <a:ext cx="4163224" cy="452285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_07">
    <p:bg>
      <p:bgPr>
        <a:solidFill>
          <a:srgbClr val="8B78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09600" y="2514600"/>
            <a:ext cx="10515600" cy="1569660"/>
          </a:xfrm>
          <a:prstGeom prst="rect">
            <a:avLst/>
          </a:prstGeom>
        </p:spPr>
        <p:txBody>
          <a:bodyPr/>
          <a:lstStyle>
            <a:lvl1pPr>
              <a:defRPr sz="4800" b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defRPr>
            </a:lvl1pPr>
          </a:lstStyle>
          <a:p>
            <a:r>
              <a:rPr lang="en-US" altLang="zh-TW" dirty="0" smtClean="0"/>
              <a:t>Click to edit divider </a:t>
            </a:r>
            <a:br>
              <a:rPr lang="en-US" altLang="zh-TW" dirty="0" smtClean="0"/>
            </a:br>
            <a:r>
              <a:rPr lang="en-US" altLang="zh-TW" dirty="0" smtClean="0"/>
              <a:t>slide title</a:t>
            </a:r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0" y="2335142"/>
            <a:ext cx="12192000" cy="4522858"/>
            <a:chOff x="0" y="2335142"/>
            <a:chExt cx="12192000" cy="4522858"/>
          </a:xfrm>
        </p:grpSpPr>
        <p:pic>
          <p:nvPicPr>
            <p:cNvPr id="7" name="圖片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6541034"/>
              <a:ext cx="2651541" cy="316966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28776" y="2335142"/>
              <a:ext cx="4163224" cy="452285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_08">
    <p:bg>
      <p:bgPr>
        <a:solidFill>
          <a:srgbClr val="AFA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09600" y="2514600"/>
            <a:ext cx="10515600" cy="1569660"/>
          </a:xfrm>
          <a:prstGeom prst="rect">
            <a:avLst/>
          </a:prstGeom>
        </p:spPr>
        <p:txBody>
          <a:bodyPr/>
          <a:lstStyle>
            <a:lvl1pPr>
              <a:defRPr sz="4800" b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defRPr>
            </a:lvl1pPr>
          </a:lstStyle>
          <a:p>
            <a:r>
              <a:rPr lang="en-US" altLang="zh-TW" dirty="0" smtClean="0"/>
              <a:t>Click to edit divider </a:t>
            </a:r>
            <a:br>
              <a:rPr lang="en-US" altLang="zh-TW" dirty="0" smtClean="0"/>
            </a:br>
            <a:r>
              <a:rPr lang="en-US" altLang="zh-TW" dirty="0" smtClean="0"/>
              <a:t>slide title</a:t>
            </a:r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0" y="2335142"/>
            <a:ext cx="12192000" cy="4522858"/>
            <a:chOff x="0" y="2335142"/>
            <a:chExt cx="12192000" cy="4522858"/>
          </a:xfrm>
        </p:grpSpPr>
        <p:pic>
          <p:nvPicPr>
            <p:cNvPr id="7" name="圖片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6541034"/>
              <a:ext cx="2651541" cy="316966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28776" y="2335142"/>
              <a:ext cx="4163224" cy="452285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_09">
    <p:bg>
      <p:bgPr>
        <a:solidFill>
          <a:srgbClr val="FF8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09600" y="2514600"/>
            <a:ext cx="10515600" cy="1569660"/>
          </a:xfrm>
          <a:prstGeom prst="rect">
            <a:avLst/>
          </a:prstGeom>
        </p:spPr>
        <p:txBody>
          <a:bodyPr/>
          <a:lstStyle>
            <a:lvl1pPr>
              <a:defRPr sz="4800" b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defRPr>
            </a:lvl1pPr>
          </a:lstStyle>
          <a:p>
            <a:r>
              <a:rPr lang="en-US" altLang="zh-TW" dirty="0" smtClean="0"/>
              <a:t>Click to edit divider </a:t>
            </a:r>
            <a:br>
              <a:rPr lang="en-US" altLang="zh-TW" dirty="0" smtClean="0"/>
            </a:br>
            <a:r>
              <a:rPr lang="en-US" altLang="zh-TW" dirty="0" smtClean="0"/>
              <a:t>slide title</a:t>
            </a:r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0" y="2335142"/>
            <a:ext cx="12192000" cy="4522858"/>
            <a:chOff x="0" y="2335142"/>
            <a:chExt cx="12192000" cy="4522858"/>
          </a:xfrm>
        </p:grpSpPr>
        <p:pic>
          <p:nvPicPr>
            <p:cNvPr id="7" name="圖片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6541034"/>
              <a:ext cx="2651541" cy="316966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28776" y="2335142"/>
              <a:ext cx="4163224" cy="452285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_10">
    <p:bg>
      <p:bgPr>
        <a:solidFill>
          <a:srgbClr val="FEA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09600" y="2514600"/>
            <a:ext cx="10515600" cy="1569660"/>
          </a:xfrm>
          <a:prstGeom prst="rect">
            <a:avLst/>
          </a:prstGeom>
        </p:spPr>
        <p:txBody>
          <a:bodyPr/>
          <a:lstStyle>
            <a:lvl1pPr>
              <a:defRPr sz="4800" b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defRPr>
            </a:lvl1pPr>
          </a:lstStyle>
          <a:p>
            <a:r>
              <a:rPr lang="en-US" altLang="zh-TW" dirty="0" smtClean="0"/>
              <a:t>Click to edit divider </a:t>
            </a:r>
            <a:br>
              <a:rPr lang="en-US" altLang="zh-TW" dirty="0" smtClean="0"/>
            </a:br>
            <a:r>
              <a:rPr lang="en-US" altLang="zh-TW" dirty="0" smtClean="0"/>
              <a:t>slide title</a:t>
            </a:r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0" y="2335142"/>
            <a:ext cx="12192000" cy="4522858"/>
            <a:chOff x="0" y="2335142"/>
            <a:chExt cx="12192000" cy="4522858"/>
          </a:xfrm>
        </p:grpSpPr>
        <p:pic>
          <p:nvPicPr>
            <p:cNvPr id="7" name="圖片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6541034"/>
              <a:ext cx="2651541" cy="316966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28776" y="2335142"/>
              <a:ext cx="4163224" cy="452285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_11">
    <p:bg>
      <p:bgPr>
        <a:solidFill>
          <a:srgbClr val="CB89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09600" y="2514600"/>
            <a:ext cx="10515600" cy="1569660"/>
          </a:xfrm>
          <a:prstGeom prst="rect">
            <a:avLst/>
          </a:prstGeom>
        </p:spPr>
        <p:txBody>
          <a:bodyPr/>
          <a:lstStyle>
            <a:lvl1pPr>
              <a:defRPr sz="4800" b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defRPr>
            </a:lvl1pPr>
          </a:lstStyle>
          <a:p>
            <a:r>
              <a:rPr lang="en-US" altLang="zh-TW" dirty="0" smtClean="0"/>
              <a:t>Click to edit divider </a:t>
            </a:r>
            <a:br>
              <a:rPr lang="en-US" altLang="zh-TW" dirty="0" smtClean="0"/>
            </a:br>
            <a:r>
              <a:rPr lang="en-US" altLang="zh-TW" dirty="0" smtClean="0"/>
              <a:t>slide title</a:t>
            </a:r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0" y="2335142"/>
            <a:ext cx="12192000" cy="4522858"/>
            <a:chOff x="0" y="2335142"/>
            <a:chExt cx="12192000" cy="4522858"/>
          </a:xfrm>
        </p:grpSpPr>
        <p:pic>
          <p:nvPicPr>
            <p:cNvPr id="7" name="圖片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6541034"/>
              <a:ext cx="2651541" cy="316966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28776" y="2335142"/>
              <a:ext cx="4163224" cy="452285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11506200" cy="4724400"/>
          </a:xfrm>
        </p:spPr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861775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5718342" y="6553200"/>
            <a:ext cx="7112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6790E0-BEF4-4832-A75A-9EE1100ED3A6}" type="slidenum">
              <a:rPr lang="en-US" altLang="zh-TW"/>
              <a:t>‹#›</a:t>
            </a:fld>
            <a:endParaRPr lang="en-US" altLang="zh-TW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_012">
    <p:bg>
      <p:bgPr>
        <a:solidFill>
          <a:srgbClr val="D8A8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09600" y="2514600"/>
            <a:ext cx="10515600" cy="1569660"/>
          </a:xfrm>
          <a:prstGeom prst="rect">
            <a:avLst/>
          </a:prstGeom>
        </p:spPr>
        <p:txBody>
          <a:bodyPr/>
          <a:lstStyle>
            <a:lvl1pPr>
              <a:defRPr sz="4800" b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defRPr>
            </a:lvl1pPr>
          </a:lstStyle>
          <a:p>
            <a:r>
              <a:rPr lang="en-US" altLang="zh-TW" dirty="0" smtClean="0"/>
              <a:t>Click to edit divider </a:t>
            </a:r>
            <a:br>
              <a:rPr lang="en-US" altLang="zh-TW" dirty="0" smtClean="0"/>
            </a:br>
            <a:r>
              <a:rPr lang="en-US" altLang="zh-TW" dirty="0" smtClean="0"/>
              <a:t>slide title</a:t>
            </a:r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0" y="2335142"/>
            <a:ext cx="12192000" cy="4522858"/>
            <a:chOff x="0" y="2335142"/>
            <a:chExt cx="12192000" cy="4522858"/>
          </a:xfrm>
        </p:grpSpPr>
        <p:pic>
          <p:nvPicPr>
            <p:cNvPr id="7" name="圖片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6541034"/>
              <a:ext cx="2651541" cy="316966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28776" y="2335142"/>
              <a:ext cx="4163224" cy="452285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TEAMONEGO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6934200" y="3352800"/>
            <a:ext cx="4846721" cy="769441"/>
          </a:xfrm>
        </p:spPr>
        <p:txBody>
          <a:bodyPr anchor="ctr"/>
          <a:lstStyle>
            <a:lvl1pPr>
              <a:defRPr sz="4400" b="1" baseline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anose="020B0604020202020204" pitchFamily="34" charset="0"/>
              </a:rPr>
              <a:t>標題</a:t>
            </a:r>
            <a:endParaRPr lang="en-US" altLang="zh-TW" sz="4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 userDrawn="1"/>
        </p:nvPicPr>
        <p:blipFill rotWithShape="1">
          <a:blip r:embed="rId3" cstate="screen"/>
          <a:srcRect l="17825" t="47173"/>
          <a:stretch>
            <a:fillRect/>
          </a:stretch>
        </p:blipFill>
        <p:spPr>
          <a:xfrm>
            <a:off x="990600" y="2209800"/>
            <a:ext cx="4566726" cy="2474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960521" y="2895600"/>
            <a:ext cx="9982200" cy="769441"/>
          </a:xfrm>
        </p:spPr>
        <p:txBody>
          <a:bodyPr anchor="ctr"/>
          <a:lstStyle>
            <a:lvl1pPr>
              <a:defRPr sz="4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TW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anose="020B0604020202020204" pitchFamily="34" charset="0"/>
              </a:rPr>
              <a:t>Thank you.</a:t>
            </a:r>
            <a:endParaRPr lang="en-US" altLang="zh-TW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11582408" y="6507163"/>
            <a:ext cx="488949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CB37D7-9B9A-4D0E-AEAE-700AC7DF23EC}" type="slidenum">
              <a:rPr lang="en-US" altLang="zh-TW"/>
              <a:t>‹#›</a:t>
            </a:fld>
            <a:endParaRPr lang="en-US" altLang="zh-TW" dirty="0"/>
          </a:p>
        </p:txBody>
      </p:sp>
    </p:spTree>
  </p:cSld>
  <p:clrMapOvr>
    <a:masterClrMapping/>
  </p:clrMapOvr>
  <p:transition spd="slow">
    <p:zoom dir="in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_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960521" y="2895600"/>
            <a:ext cx="9982200" cy="769441"/>
          </a:xfrm>
        </p:spPr>
        <p:txBody>
          <a:bodyPr anchor="ctr"/>
          <a:lstStyle>
            <a:lvl1pPr>
              <a:defRPr sz="4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TW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anose="020B0604020202020204" pitchFamily="34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22731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_全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11506200" cy="4724400"/>
          </a:xfrm>
        </p:spPr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84484" y="177803"/>
            <a:ext cx="10566400" cy="861775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5718342" y="6553200"/>
            <a:ext cx="7112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6790E0-BEF4-4832-A75A-9EE1100ED3A6}" type="slidenum">
              <a:rPr lang="en-US" altLang="zh-TW"/>
              <a:t>‹#›</a:t>
            </a:fld>
            <a:endParaRPr lang="en-US" altLang="zh-TW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17600" y="4406903"/>
            <a:ext cx="10363200" cy="943848"/>
          </a:xfrm>
        </p:spPr>
        <p:txBody>
          <a:bodyPr/>
          <a:lstStyle>
            <a:lvl1pPr algn="l">
              <a:defRPr sz="5335" b="1" cap="all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17600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投影片編號版面配置區 3"/>
          <p:cNvSpPr txBox="1"/>
          <p:nvPr userDrawn="1"/>
        </p:nvSpPr>
        <p:spPr bwMode="auto">
          <a:xfrm>
            <a:off x="5718342" y="6553200"/>
            <a:ext cx="711200" cy="381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zh-TW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1pPr>
            <a:lvl2pPr marL="609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2pPr>
            <a:lvl3pPr marL="1219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3pPr>
            <a:lvl4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4pPr>
            <a:lvl5pPr marL="2438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5pPr>
            <a:lvl6pPr marL="3048000" algn="l" defTabSz="1219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6pPr>
            <a:lvl7pPr marL="3657600" algn="l" defTabSz="1219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7pPr>
            <a:lvl8pPr marL="4267200" algn="l" defTabSz="1219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8pPr>
            <a:lvl9pPr marL="4876800" algn="l" defTabSz="1219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9pPr>
          </a:lstStyle>
          <a:p>
            <a:pPr>
              <a:defRPr/>
            </a:pPr>
            <a:fld id="{7A6790E0-BEF4-4832-A75A-9EE1100ED3A6}" type="slidenum">
              <a:rPr lang="en-US" altLang="zh-TW" smtClean="0"/>
              <a:t>‹#›</a:t>
            </a:fld>
            <a:endParaRPr lang="en-US" altLang="zh-TW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17600" y="1535113"/>
            <a:ext cx="5080000" cy="639763"/>
          </a:xfrm>
        </p:spPr>
        <p:txBody>
          <a:bodyPr anchor="b"/>
          <a:lstStyle>
            <a:lvl1pPr marL="0" indent="0">
              <a:buNone/>
              <a:defRPr sz="2935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117600" y="2174875"/>
            <a:ext cx="5080000" cy="3951288"/>
          </a:xfrm>
        </p:spPr>
        <p:txBody>
          <a:bodyPr/>
          <a:lstStyle>
            <a:lvl1pPr>
              <a:defRPr sz="2935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 sz="2665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 sz="24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 sz="2135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 sz="2135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294969" y="1535113"/>
            <a:ext cx="5287433" cy="639763"/>
          </a:xfrm>
        </p:spPr>
        <p:txBody>
          <a:bodyPr anchor="b"/>
          <a:lstStyle>
            <a:lvl1pPr marL="0" indent="0">
              <a:buNone/>
              <a:defRPr sz="2935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294969" y="2174875"/>
            <a:ext cx="5287433" cy="3951288"/>
          </a:xfrm>
        </p:spPr>
        <p:txBody>
          <a:bodyPr/>
          <a:lstStyle>
            <a:lvl1pPr>
              <a:defRPr sz="2935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 sz="2665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 sz="24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 sz="2135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 sz="2135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8" name="投影片編號版面配置區 3"/>
          <p:cNvSpPr txBox="1"/>
          <p:nvPr userDrawn="1"/>
        </p:nvSpPr>
        <p:spPr bwMode="auto">
          <a:xfrm>
            <a:off x="5718342" y="6553200"/>
            <a:ext cx="711200" cy="381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zh-TW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1pPr>
            <a:lvl2pPr marL="609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2pPr>
            <a:lvl3pPr marL="1219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3pPr>
            <a:lvl4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4pPr>
            <a:lvl5pPr marL="2438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5pPr>
            <a:lvl6pPr marL="3048000" algn="l" defTabSz="1219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6pPr>
            <a:lvl7pPr marL="3657600" algn="l" defTabSz="1219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7pPr>
            <a:lvl8pPr marL="4267200" algn="l" defTabSz="1219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8pPr>
            <a:lvl9pPr marL="4876800" algn="l" defTabSz="1219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9pPr>
          </a:lstStyle>
          <a:p>
            <a:pPr>
              <a:defRPr/>
            </a:pPr>
            <a:fld id="{7A6790E0-BEF4-4832-A75A-9EE1100ED3A6}" type="slidenum">
              <a:rPr lang="en-US" altLang="zh-TW" smtClean="0"/>
              <a:t>‹#›</a:t>
            </a:fld>
            <a:endParaRPr lang="en-US" altLang="zh-TW" dirty="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52400" y="177803"/>
            <a:ext cx="10464800" cy="707886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投影片編號版面配置區 3"/>
          <p:cNvSpPr txBox="1"/>
          <p:nvPr userDrawn="1"/>
        </p:nvSpPr>
        <p:spPr bwMode="auto">
          <a:xfrm>
            <a:off x="5718342" y="6553200"/>
            <a:ext cx="711200" cy="381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zh-TW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1pPr>
            <a:lvl2pPr marL="609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2pPr>
            <a:lvl3pPr marL="1219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3pPr>
            <a:lvl4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4pPr>
            <a:lvl5pPr marL="2438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5pPr>
            <a:lvl6pPr marL="3048000" algn="l" defTabSz="1219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6pPr>
            <a:lvl7pPr marL="3657600" algn="l" defTabSz="1219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7pPr>
            <a:lvl8pPr marL="4267200" algn="l" defTabSz="1219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8pPr>
            <a:lvl9pPr marL="4876800" algn="l" defTabSz="1219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9pPr>
          </a:lstStyle>
          <a:p>
            <a:pPr>
              <a:defRPr/>
            </a:pPr>
            <a:fld id="{7A6790E0-BEF4-4832-A75A-9EE1100ED3A6}" type="slidenum">
              <a:rPr lang="en-US" altLang="zh-TW" smtClean="0"/>
              <a:t>‹#›</a:t>
            </a:fld>
            <a:endParaRPr lang="en-US" altLang="zh-TW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投影片編號版面配置區 3"/>
          <p:cNvSpPr txBox="1"/>
          <p:nvPr userDrawn="1"/>
        </p:nvSpPr>
        <p:spPr bwMode="auto">
          <a:xfrm>
            <a:off x="5718342" y="6553200"/>
            <a:ext cx="711200" cy="381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zh-TW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1pPr>
            <a:lvl2pPr marL="609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2pPr>
            <a:lvl3pPr marL="1219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3pPr>
            <a:lvl4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4pPr>
            <a:lvl5pPr marL="2438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5pPr>
            <a:lvl6pPr marL="3048000" algn="l" defTabSz="1219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6pPr>
            <a:lvl7pPr marL="3657600" algn="l" defTabSz="1219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7pPr>
            <a:lvl8pPr marL="4267200" algn="l" defTabSz="1219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8pPr>
            <a:lvl9pPr marL="4876800" algn="l" defTabSz="1219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9pPr>
          </a:lstStyle>
          <a:p>
            <a:pPr>
              <a:defRPr/>
            </a:pPr>
            <a:fld id="{7A6790E0-BEF4-4832-A75A-9EE1100ED3A6}" type="slidenum">
              <a:rPr lang="en-US" altLang="zh-TW" smtClean="0"/>
              <a:t>‹#›</a:t>
            </a:fld>
            <a:endParaRPr lang="en-US" altLang="zh-TW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920408" y="228601"/>
            <a:ext cx="1661993" cy="589756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17600" y="228601"/>
            <a:ext cx="7569200" cy="5897563"/>
          </a:xfrm>
        </p:spPr>
        <p:txBody>
          <a:bodyPr vert="eaVert"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投影片編號版面配置區 3"/>
          <p:cNvSpPr txBox="1"/>
          <p:nvPr userDrawn="1"/>
        </p:nvSpPr>
        <p:spPr bwMode="auto">
          <a:xfrm>
            <a:off x="5718342" y="6553200"/>
            <a:ext cx="711200" cy="381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zh-TW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1pPr>
            <a:lvl2pPr marL="609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2pPr>
            <a:lvl3pPr marL="1219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3pPr>
            <a:lvl4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4pPr>
            <a:lvl5pPr marL="2438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5pPr>
            <a:lvl6pPr marL="3048000" algn="l" defTabSz="1219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6pPr>
            <a:lvl7pPr marL="3657600" algn="l" defTabSz="1219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7pPr>
            <a:lvl8pPr marL="4267200" algn="l" defTabSz="1219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8pPr>
            <a:lvl9pPr marL="4876800" algn="l" defTabSz="12192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PMingLiU" charset="-120"/>
                <a:cs typeface="+mn-cs"/>
              </a:defRPr>
            </a:lvl9pPr>
          </a:lstStyle>
          <a:p>
            <a:pPr>
              <a:defRPr/>
            </a:pPr>
            <a:fld id="{7A6790E0-BEF4-4832-A75A-9EE1100ED3A6}" type="slidenum">
              <a:rPr lang="en-US" altLang="zh-TW" smtClean="0"/>
              <a:t>‹#›</a:t>
            </a:fld>
            <a:endParaRPr lang="en-US" altLang="zh-TW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_01">
    <p:bg>
      <p:bgPr>
        <a:solidFill>
          <a:srgbClr val="0053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>
            <a:spLocks noGrp="1"/>
          </p:cNvSpPr>
          <p:nvPr>
            <p:ph type="title" hasCustomPrompt="1"/>
          </p:nvPr>
        </p:nvSpPr>
        <p:spPr>
          <a:xfrm>
            <a:off x="609600" y="2514600"/>
            <a:ext cx="10515600" cy="1569660"/>
          </a:xfrm>
          <a:prstGeom prst="rect">
            <a:avLst/>
          </a:prstGeom>
        </p:spPr>
        <p:txBody>
          <a:bodyPr/>
          <a:lstStyle>
            <a:lvl1pPr>
              <a:defRPr sz="4800" b="0">
                <a:solidFill>
                  <a:schemeClr val="bg1"/>
                </a:solidFill>
                <a:latin typeface="Century Gothic" panose="020B0502020202020204" pitchFamily="34" charset="0"/>
                <a:ea typeface="+mn-ea"/>
              </a:defRPr>
            </a:lvl1pPr>
          </a:lstStyle>
          <a:p>
            <a:r>
              <a:rPr lang="en-US" altLang="zh-TW" dirty="0" smtClean="0"/>
              <a:t>Click to edit divider </a:t>
            </a:r>
            <a:br>
              <a:rPr lang="en-US" altLang="zh-TW" dirty="0" smtClean="0"/>
            </a:br>
            <a:r>
              <a:rPr lang="en-US" altLang="zh-TW" dirty="0" smtClean="0"/>
              <a:t>slide title</a:t>
            </a:r>
            <a:endParaRPr lang="zh-TW" altLang="en-US" dirty="0"/>
          </a:p>
        </p:txBody>
      </p:sp>
      <p:grpSp>
        <p:nvGrpSpPr>
          <p:cNvPr id="9" name="群組 8"/>
          <p:cNvGrpSpPr/>
          <p:nvPr userDrawn="1"/>
        </p:nvGrpSpPr>
        <p:grpSpPr>
          <a:xfrm>
            <a:off x="0" y="2335142"/>
            <a:ext cx="12192000" cy="4522858"/>
            <a:chOff x="0" y="2335142"/>
            <a:chExt cx="12192000" cy="4522858"/>
          </a:xfrm>
        </p:grpSpPr>
        <p:pic>
          <p:nvPicPr>
            <p:cNvPr id="7" name="圖片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6541034"/>
              <a:ext cx="2651541" cy="316966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28776" y="2335142"/>
              <a:ext cx="4163224" cy="452285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77803"/>
            <a:ext cx="10464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en-US" altLang="zh-TW" dirty="0" smtClean="0"/>
              <a:t>Click to edit Master title style 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11506200" cy="472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</a:p>
        </p:txBody>
      </p:sp>
      <p:sp>
        <p:nvSpPr>
          <p:cNvPr id="29717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38799" y="6564380"/>
            <a:ext cx="914400" cy="38311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kumimoji="1" sz="1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PMingLiU" charset="-120"/>
              </a:defRPr>
            </a:lvl1pPr>
          </a:lstStyle>
          <a:p>
            <a:pPr>
              <a:defRPr/>
            </a:pPr>
            <a:fld id="{3AB1FE89-9AA8-4D5B-B63B-2A1E06624653}" type="slidenum">
              <a:rPr lang="en-US" altLang="zh-TW" smtClean="0"/>
              <a:t>‹#›</a:t>
            </a:fld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8967483" y="2487529"/>
            <a:ext cx="3224517" cy="43704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0" y="6541034"/>
            <a:ext cx="2651541" cy="31696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b="1" baseline="0">
          <a:solidFill>
            <a:srgbClr val="029DC2"/>
          </a:solidFill>
          <a:latin typeface="Century Gothic" panose="020B0502020202020204" pitchFamily="34" charset="0"/>
          <a:ea typeface="Microsoft JhengHei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265" b="1">
          <a:solidFill>
            <a:srgbClr val="333333"/>
          </a:solidFill>
          <a:latin typeface="Arial" panose="020B0604020202020204" pitchFamily="34" charset="0"/>
          <a:ea typeface="PMingLiU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265" b="1">
          <a:solidFill>
            <a:srgbClr val="333333"/>
          </a:solidFill>
          <a:latin typeface="Arial" panose="020B0604020202020204" pitchFamily="34" charset="0"/>
          <a:ea typeface="PMingLiU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265" b="1">
          <a:solidFill>
            <a:srgbClr val="333333"/>
          </a:solidFill>
          <a:latin typeface="Arial" panose="020B0604020202020204" pitchFamily="34" charset="0"/>
          <a:ea typeface="PMingLiU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265" b="1">
          <a:solidFill>
            <a:srgbClr val="333333"/>
          </a:solidFill>
          <a:latin typeface="Arial" panose="020B0604020202020204" pitchFamily="34" charset="0"/>
          <a:ea typeface="PMingLiU" charset="-120"/>
        </a:defRPr>
      </a:lvl5pPr>
      <a:lvl6pPr marL="609600" algn="l" rtl="0" fontAlgn="base">
        <a:spcBef>
          <a:spcPct val="0"/>
        </a:spcBef>
        <a:spcAft>
          <a:spcPct val="0"/>
        </a:spcAft>
        <a:defRPr kumimoji="1" sz="4265">
          <a:solidFill>
            <a:srgbClr val="333333"/>
          </a:solidFill>
          <a:latin typeface="Arial" panose="020B0604020202020204" pitchFamily="34" charset="0"/>
          <a:ea typeface="PMingLiU" charset="-120"/>
        </a:defRPr>
      </a:lvl6pPr>
      <a:lvl7pPr marL="1219200" algn="l" rtl="0" fontAlgn="base">
        <a:spcBef>
          <a:spcPct val="0"/>
        </a:spcBef>
        <a:spcAft>
          <a:spcPct val="0"/>
        </a:spcAft>
        <a:defRPr kumimoji="1" sz="4265">
          <a:solidFill>
            <a:srgbClr val="333333"/>
          </a:solidFill>
          <a:latin typeface="Arial" panose="020B0604020202020204" pitchFamily="34" charset="0"/>
          <a:ea typeface="PMingLiU" charset="-120"/>
        </a:defRPr>
      </a:lvl7pPr>
      <a:lvl8pPr marL="1828800" algn="l" rtl="0" fontAlgn="base">
        <a:spcBef>
          <a:spcPct val="0"/>
        </a:spcBef>
        <a:spcAft>
          <a:spcPct val="0"/>
        </a:spcAft>
        <a:defRPr kumimoji="1" sz="4265">
          <a:solidFill>
            <a:srgbClr val="333333"/>
          </a:solidFill>
          <a:latin typeface="Arial" panose="020B0604020202020204" pitchFamily="34" charset="0"/>
          <a:ea typeface="PMingLiU" charset="-120"/>
        </a:defRPr>
      </a:lvl8pPr>
      <a:lvl9pPr marL="2438400" algn="l" rtl="0" fontAlgn="base">
        <a:spcBef>
          <a:spcPct val="0"/>
        </a:spcBef>
        <a:spcAft>
          <a:spcPct val="0"/>
        </a:spcAft>
        <a:defRPr kumimoji="1" sz="4265">
          <a:solidFill>
            <a:srgbClr val="333333"/>
          </a:solidFill>
          <a:latin typeface="Arial" panose="020B0604020202020204" pitchFamily="34" charset="0"/>
          <a:ea typeface="PMingLiU" charset="-120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Char char="•"/>
        <a:defRPr kumimoji="1" sz="3600" baseline="0">
          <a:solidFill>
            <a:srgbClr val="4D4D4D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Char char="–"/>
        <a:defRPr kumimoji="1" sz="3200" baseline="0">
          <a:solidFill>
            <a:srgbClr val="4D4D4D"/>
          </a:solidFill>
          <a:latin typeface="+mn-lt"/>
          <a:ea typeface="+mn-ea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Char char="•"/>
        <a:defRPr kumimoji="1" sz="2800" baseline="0">
          <a:solidFill>
            <a:srgbClr val="4D4D4D"/>
          </a:solidFill>
          <a:latin typeface="+mn-lt"/>
          <a:ea typeface="+mn-ea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Char char="–"/>
        <a:defRPr kumimoji="1" sz="2400" baseline="0">
          <a:solidFill>
            <a:srgbClr val="4D4D4D"/>
          </a:solidFill>
          <a:latin typeface="+mn-lt"/>
          <a:ea typeface="+mn-ea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aseline="0">
          <a:solidFill>
            <a:srgbClr val="4D4D4D"/>
          </a:solidFill>
          <a:latin typeface="+mn-lt"/>
          <a:ea typeface="+mn-ea"/>
        </a:defRPr>
      </a:lvl5pPr>
      <a:lvl6pPr marL="3352800" indent="-304800" algn="l" rtl="0" fontAlgn="base">
        <a:spcBef>
          <a:spcPct val="20000"/>
        </a:spcBef>
        <a:spcAft>
          <a:spcPct val="0"/>
        </a:spcAft>
        <a:buChar char="»"/>
        <a:defRPr kumimoji="1" sz="2665">
          <a:solidFill>
            <a:srgbClr val="4D4D4D"/>
          </a:solidFill>
          <a:latin typeface="+mn-lt"/>
          <a:ea typeface="+mn-ea"/>
        </a:defRPr>
      </a:lvl6pPr>
      <a:lvl7pPr marL="3962400" indent="-304800" algn="l" rtl="0" fontAlgn="base">
        <a:spcBef>
          <a:spcPct val="20000"/>
        </a:spcBef>
        <a:spcAft>
          <a:spcPct val="0"/>
        </a:spcAft>
        <a:buChar char="»"/>
        <a:defRPr kumimoji="1" sz="2665">
          <a:solidFill>
            <a:srgbClr val="4D4D4D"/>
          </a:solidFill>
          <a:latin typeface="+mn-lt"/>
          <a:ea typeface="+mn-ea"/>
        </a:defRPr>
      </a:lvl7pPr>
      <a:lvl8pPr marL="4572000" indent="-304800" algn="l" rtl="0" fontAlgn="base">
        <a:spcBef>
          <a:spcPct val="20000"/>
        </a:spcBef>
        <a:spcAft>
          <a:spcPct val="0"/>
        </a:spcAft>
        <a:buChar char="»"/>
        <a:defRPr kumimoji="1" sz="2665">
          <a:solidFill>
            <a:srgbClr val="4D4D4D"/>
          </a:solidFill>
          <a:latin typeface="+mn-lt"/>
          <a:ea typeface="+mn-ea"/>
        </a:defRPr>
      </a:lvl8pPr>
      <a:lvl9pPr marL="5181600" indent="-304800" algn="l" rtl="0" fontAlgn="base">
        <a:spcBef>
          <a:spcPct val="20000"/>
        </a:spcBef>
        <a:spcAft>
          <a:spcPct val="0"/>
        </a:spcAft>
        <a:buChar char="»"/>
        <a:defRPr kumimoji="1" sz="2665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sz="quarter"/>
          </p:nvPr>
        </p:nvSpPr>
        <p:spPr>
          <a:xfrm>
            <a:off x="975814" y="2649760"/>
            <a:ext cx="10835185" cy="769441"/>
          </a:xfrm>
        </p:spPr>
        <p:txBody>
          <a:bodyPr/>
          <a:lstStyle/>
          <a:p>
            <a:r>
              <a:rPr lang="en-US" altLang="zh-CN" dirty="0"/>
              <a:t>Angular Developer </a:t>
            </a:r>
            <a:r>
              <a:rPr lang="en-US" altLang="zh-CN" dirty="0" smtClean="0"/>
              <a:t>workshop(Phase 1)</a:t>
            </a:r>
            <a:endParaRPr lang="en-US" altLang="zh-CN" dirty="0"/>
          </a:p>
        </p:txBody>
      </p:sp>
      <p:sp>
        <p:nvSpPr>
          <p:cNvPr id="6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975815" y="4013580"/>
            <a:ext cx="5486400" cy="1524000"/>
          </a:xfrm>
        </p:spPr>
        <p:txBody>
          <a:bodyPr/>
          <a:lstStyle/>
          <a:p>
            <a:r>
              <a:rPr lang="en-US" altLang="zh-TW" sz="2400" b="1" dirty="0" smtClean="0"/>
              <a:t>KDLP30</a:t>
            </a:r>
          </a:p>
          <a:p>
            <a:r>
              <a:rPr lang="en-US" altLang="zh-CN" sz="2400" b="1" dirty="0" smtClean="0"/>
              <a:t>Mervyn Ge</a:t>
            </a:r>
            <a:endParaRPr lang="en-US" altLang="zh-TW" sz="2400" b="1" dirty="0"/>
          </a:p>
          <a:p>
            <a:r>
              <a:rPr lang="en-US" altLang="zh-TW" sz="2400" b="1" dirty="0" smtClean="0"/>
              <a:t>2022/06/28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05.</a:t>
            </a:r>
            <a:r>
              <a:rPr kumimoji="0" lang="zh-CN" altLang="en-US" kern="0" dirty="0" smtClean="0">
                <a:ea typeface="文鼎粗黑" pitchFamily="49" charset="-120"/>
              </a:rPr>
              <a:t>数据绑定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7200" y="987229"/>
            <a:ext cx="975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kumimoji="0" lang="en-US" altLang="zh-CN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Angular</a:t>
            </a: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的数据绑定可分为单向绑定和双向绑定两大类：</a:t>
            </a:r>
            <a:endParaRPr kumimoji="0" lang="en-US" altLang="zh-CN" dirty="0" smtClean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eaLnBrk="0" hangingPunct="0"/>
            <a:endParaRPr kumimoji="0" lang="en-US" altLang="zh-TW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eaLnBrk="0" hangingPunct="0"/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0" lang="en-US" altLang="zh-CN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）单向绑定，及数据从</a:t>
            </a:r>
            <a:r>
              <a:rPr kumimoji="0" lang="en-US" altLang="zh-CN" dirty="0" err="1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component.ts</a:t>
            </a:r>
            <a:r>
              <a:rPr kumimoji="0" lang="en-US" altLang="zh-CN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流向</a:t>
            </a:r>
            <a:r>
              <a:rPr kumimoji="0" lang="en-US" altLang="zh-CN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，单向的数据绑定主要包括：</a:t>
            </a:r>
            <a:r>
              <a:rPr kumimoji="0" lang="zh-CN" altLang="en-US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属性绑定</a:t>
            </a: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0"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en-US" altLang="zh-CN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</a:t>
            </a:r>
            <a:r>
              <a:rPr kumimoji="0" lang="zh-CN" altLang="en-US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类绑定</a:t>
            </a: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0" lang="zh-CN" altLang="en-US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样式绑定</a:t>
            </a:r>
            <a:r>
              <a:rPr kumimoji="0"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。（</a:t>
            </a:r>
            <a:r>
              <a:rPr kumimoji="0"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kumimoji="0"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[]</a:t>
            </a:r>
            <a:r>
              <a:rPr kumimoji="0"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进行单向数据绑定</a:t>
            </a:r>
            <a:r>
              <a:rPr kumimoji="0"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5992" y="2318595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kumimoji="0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① 属性绑定（变量需定义在</a:t>
            </a:r>
            <a:r>
              <a:rPr kumimoji="0" lang="en-US" altLang="zh-CN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component.ts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中）</a:t>
            </a:r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18964"/>
            <a:ext cx="4800600" cy="6210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818964"/>
            <a:ext cx="4801933" cy="349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1422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05.</a:t>
            </a:r>
            <a:r>
              <a:rPr kumimoji="0" lang="zh-CN" altLang="en-US" kern="0" dirty="0" smtClean="0">
                <a:ea typeface="文鼎粗黑" pitchFamily="49" charset="-120"/>
              </a:rPr>
              <a:t>数据绑定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990600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②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类</a:t>
            </a:r>
            <a:r>
              <a:rPr kumimoji="0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绑定（变量需定义在</a:t>
            </a:r>
            <a:r>
              <a:rPr kumimoji="0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component.ts</a:t>
            </a:r>
            <a:r>
              <a:rPr kumimoji="0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14855"/>
            <a:ext cx="8728185" cy="69494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62" y="2438400"/>
            <a:ext cx="6763607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91989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05.</a:t>
            </a:r>
            <a:r>
              <a:rPr kumimoji="0" lang="zh-CN" altLang="en-US" kern="0" dirty="0" smtClean="0">
                <a:ea typeface="文鼎粗黑" pitchFamily="49" charset="-120"/>
              </a:rPr>
              <a:t>数据绑定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990600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③ </a:t>
            </a:r>
            <a:r>
              <a:rPr kumimoji="0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样式绑定（变量需定义在</a:t>
            </a:r>
            <a:r>
              <a:rPr kumimoji="0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component.ts</a:t>
            </a:r>
            <a:r>
              <a:rPr kumimoji="0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62" y="1422874"/>
            <a:ext cx="8954276" cy="95258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16" y="2819400"/>
            <a:ext cx="905631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50020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05.</a:t>
            </a:r>
            <a:r>
              <a:rPr kumimoji="0" lang="zh-CN" altLang="en-US" kern="0" dirty="0" smtClean="0">
                <a:ea typeface="文鼎粗黑" pitchFamily="49" charset="-120"/>
              </a:rPr>
              <a:t>数据绑定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7200" y="987229"/>
            <a:ext cx="9753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kumimoji="0" lang="en-US" altLang="zh-CN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Angular</a:t>
            </a: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的数据绑定可分为单向绑定和双向绑定两大类：</a:t>
            </a:r>
            <a:endParaRPr kumimoji="0" lang="en-US" altLang="zh-CN" dirty="0" smtClean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eaLnBrk="0" hangingPunct="0"/>
            <a:endParaRPr kumimoji="0" lang="en-US" altLang="zh-TW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eaLnBrk="0" hangingPunct="0"/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0"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）双向绑定，一般是用于收集表单数据。（</a:t>
            </a:r>
            <a:r>
              <a:rPr kumimoji="0"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kumimoji="0" lang="en-US" altLang="zh-CN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[()]</a:t>
            </a:r>
            <a:r>
              <a:rPr kumimoji="0"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</a:t>
            </a:r>
            <a:r>
              <a:rPr kumimoji="0" lang="zh-CN" altLang="en-US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行</a:t>
            </a:r>
            <a:r>
              <a:rPr kumimoji="0"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双</a:t>
            </a:r>
            <a:r>
              <a:rPr kumimoji="0" lang="zh-CN" altLang="en-US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向</a:t>
            </a:r>
            <a:r>
              <a:rPr kumimoji="0"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数据绑定</a:t>
            </a:r>
            <a:r>
              <a:rPr kumimoji="0"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2677875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想要使用</a:t>
            </a:r>
            <a:r>
              <a:rPr lang="en-US" altLang="zh-TW" i="1" dirty="0"/>
              <a:t>[(</a:t>
            </a:r>
            <a:r>
              <a:rPr lang="en-US" altLang="zh-TW" i="1" dirty="0" err="1"/>
              <a:t>ngModel</a:t>
            </a:r>
            <a:r>
              <a:rPr lang="en-US" altLang="zh-TW" i="1" dirty="0" smtClean="0"/>
              <a:t>)]</a:t>
            </a:r>
            <a:r>
              <a:rPr lang="zh-CN" altLang="en-US" dirty="0" smtClean="0"/>
              <a:t>指令，必须在</a:t>
            </a:r>
            <a:r>
              <a:rPr lang="en-US" altLang="zh-CN" dirty="0" err="1" smtClean="0"/>
              <a:t>appModule</a:t>
            </a:r>
            <a:r>
              <a:rPr lang="zh-CN" altLang="en-US" dirty="0" smtClean="0"/>
              <a:t>要引入</a:t>
            </a:r>
            <a:r>
              <a:rPr lang="en-US" altLang="zh-CN" dirty="0" err="1" smtClean="0"/>
              <a:t>FormsModule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041596"/>
            <a:ext cx="6688277" cy="4730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124200"/>
            <a:ext cx="5029200" cy="3313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2041596"/>
            <a:ext cx="4214225" cy="44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03426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06.</a:t>
            </a:r>
            <a:r>
              <a:rPr kumimoji="0" lang="zh-CN" altLang="en-US" kern="0" dirty="0" smtClean="0">
                <a:ea typeface="文鼎粗黑" pitchFamily="49" charset="-120"/>
              </a:rPr>
              <a:t>表单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990600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7200" y="856192"/>
            <a:ext cx="11201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用表单处理用户输入是许多常见应用的基础功能。 应用通过表单来让用户登录、修改个人档案、输入敏感信息以及执行各种数据输入任务。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Angular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提供了两种不同的方法来通过表单处理用户输入：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响应式表单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模板驱动表单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 两者都从视图中捕获用户输入事件、验证用户输入、创建表单模型、修改数据模型，并提供跟踪这些更改的途径。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211834"/>
              </p:ext>
            </p:extLst>
          </p:nvPr>
        </p:nvGraphicFramePr>
        <p:xfrm>
          <a:off x="533400" y="2056518"/>
          <a:ext cx="11201400" cy="44204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600700">
                  <a:extLst>
                    <a:ext uri="{9D8B030D-6E8A-4147-A177-3AD203B41FA5}">
                      <a16:colId xmlns:a16="http://schemas.microsoft.com/office/drawing/2014/main" val="2591554562"/>
                    </a:ext>
                  </a:extLst>
                </a:gridCol>
                <a:gridCol w="5600700">
                  <a:extLst>
                    <a:ext uri="{9D8B030D-6E8A-4147-A177-3AD203B41FA5}">
                      <a16:colId xmlns:a16="http://schemas.microsoft.com/office/drawing/2014/main" val="1193989576"/>
                    </a:ext>
                  </a:extLst>
                </a:gridCol>
              </a:tblGrid>
              <a:tr h="4058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响应式表单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模板驱动表单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704093"/>
                  </a:ext>
                </a:extLst>
              </a:tr>
              <a:tr h="401463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850433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514600"/>
            <a:ext cx="5500687" cy="2667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292" y="2525089"/>
            <a:ext cx="5574507" cy="270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98038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06.</a:t>
            </a:r>
            <a:r>
              <a:rPr kumimoji="0" lang="zh-CN" altLang="en-US" kern="0" dirty="0" smtClean="0">
                <a:ea typeface="文鼎粗黑" pitchFamily="49" charset="-120"/>
              </a:rPr>
              <a:t>表单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856192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7200" y="856192"/>
            <a:ext cx="1120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验证表单输入 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-- 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模板驱动表单中验证输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34030"/>
            <a:ext cx="7876697" cy="387137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585" y="1181031"/>
            <a:ext cx="2743305" cy="72192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388" y="3275576"/>
            <a:ext cx="3382028" cy="6096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2793" y="5257800"/>
            <a:ext cx="351321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77018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06.</a:t>
            </a:r>
            <a:r>
              <a:rPr kumimoji="0" lang="zh-CN" altLang="en-US" kern="0" dirty="0" smtClean="0">
                <a:ea typeface="文鼎粗黑" pitchFamily="49" charset="-120"/>
              </a:rPr>
              <a:t>表单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856192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7200" y="856192"/>
            <a:ext cx="1120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验证表单输入 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-- 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响应式表单中验证输入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42" y="4419600"/>
            <a:ext cx="6590964" cy="20574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238225"/>
            <a:ext cx="8070279" cy="304064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028" y="3429000"/>
            <a:ext cx="3048001" cy="1524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1028" y="1238225"/>
            <a:ext cx="3000302" cy="15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78649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07.</a:t>
            </a:r>
            <a:r>
              <a:rPr kumimoji="0" lang="zh-CN" altLang="en-US" kern="0" dirty="0" smtClean="0">
                <a:ea typeface="文鼎粗黑" pitchFamily="49" charset="-120"/>
              </a:rPr>
              <a:t>事件处理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990600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（</a:t>
            </a:r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）鼠标事件（</a:t>
            </a:r>
            <a:r>
              <a:rPr kumimoji="0" lang="zh-CN" altLang="en-US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使用（）进行事件绑定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67963"/>
            <a:ext cx="8445285" cy="269666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85800" y="4322505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以上为常用鼠标事件。</a:t>
            </a:r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2317407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07.</a:t>
            </a:r>
            <a:r>
              <a:rPr kumimoji="0" lang="zh-CN" altLang="en-US" kern="0" dirty="0" smtClean="0">
                <a:ea typeface="文鼎粗黑" pitchFamily="49" charset="-120"/>
              </a:rPr>
              <a:t>事件处理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990600"/>
            <a:ext cx="975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（</a:t>
            </a:r>
            <a:r>
              <a:rPr kumimoji="0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）键盘事件（</a:t>
            </a:r>
            <a:r>
              <a:rPr kumimoji="0" lang="zh-CN" altLang="en-US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kumimoji="0"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（）进行事件绑定</a:t>
            </a:r>
            <a:r>
              <a:rPr kumimoji="0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eaLnBrk="0" hangingPunct="0"/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359932"/>
            <a:ext cx="6553128" cy="504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05632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08.</a:t>
            </a:r>
            <a:r>
              <a:rPr kumimoji="0" lang="zh-CN" altLang="en-US" kern="0" dirty="0">
                <a:ea typeface="文鼎粗黑" pitchFamily="49" charset="-120"/>
              </a:rPr>
              <a:t>组</a:t>
            </a:r>
            <a:r>
              <a:rPr kumimoji="0" lang="zh-CN" altLang="en-US" kern="0" dirty="0" smtClean="0">
                <a:ea typeface="文鼎粗黑" pitchFamily="49" charset="-120"/>
              </a:rPr>
              <a:t>件通信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990600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（</a:t>
            </a:r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）父传子</a:t>
            </a:r>
            <a:r>
              <a:rPr kumimoji="0" lang="en-US" altLang="zh-CN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(@Input())</a:t>
            </a:r>
            <a:endParaRPr kumimoji="0" lang="zh-TW" altLang="zh-TW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679006"/>
            <a:ext cx="4054191" cy="8916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7200" y="1309674"/>
            <a:ext cx="4816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①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父组件在调用子组件时传入数据</a:t>
            </a:r>
            <a:endParaRPr kumimoji="0" lang="zh-TW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062" y="3074363"/>
            <a:ext cx="6553768" cy="33073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57200" y="2705031"/>
            <a:ext cx="518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②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子组件引入</a:t>
            </a:r>
            <a:r>
              <a:rPr kumimoji="0"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Input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模块，并接收传入的数据</a:t>
            </a:r>
            <a:endParaRPr kumimoji="0" lang="zh-TW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75809" y="1309674"/>
            <a:ext cx="4816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③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子组件使用父组件传入的数据</a:t>
            </a:r>
            <a:endParaRPr kumimoji="0" lang="zh-TW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1678012"/>
            <a:ext cx="3429297" cy="64013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3080225"/>
            <a:ext cx="2758679" cy="166130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375807" y="2686485"/>
            <a:ext cx="4816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④</a:t>
            </a:r>
            <a:r>
              <a:rPr kumimoji="0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结果</a:t>
            </a:r>
            <a:endParaRPr kumimoji="0" lang="zh-TW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3378077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4448359" y="225374"/>
            <a:ext cx="30219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pPr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800" dirty="0">
                <a:solidFill>
                  <a:schemeClr val="tx1"/>
                </a:solidFill>
              </a:rPr>
              <a:t>C</a:t>
            </a:r>
            <a:r>
              <a:rPr lang="en-US" altLang="zh-TW" sz="4800" dirty="0" smtClean="0">
                <a:solidFill>
                  <a:schemeClr val="tx1"/>
                </a:solidFill>
              </a:rPr>
              <a:t>atalogue</a:t>
            </a:r>
            <a:endParaRPr kumimoji="0" lang="zh-CN" altLang="en-US" sz="4400" kern="0" dirty="0">
              <a:solidFill>
                <a:sysClr val="windowText" lastClr="000000">
                  <a:lumMod val="75000"/>
                  <a:lumOff val="25000"/>
                </a:sysClr>
              </a:solidFill>
              <a:latin typeface="Adidas Unity" pitchFamily="2" charset="0"/>
            </a:endParaRPr>
          </a:p>
        </p:txBody>
      </p:sp>
      <p:grpSp>
        <p:nvGrpSpPr>
          <p:cNvPr id="14" name="组合 42"/>
          <p:cNvGrpSpPr/>
          <p:nvPr/>
        </p:nvGrpSpPr>
        <p:grpSpPr>
          <a:xfrm>
            <a:off x="1857418" y="4262823"/>
            <a:ext cx="3231713" cy="442940"/>
            <a:chOff x="1403648" y="556983"/>
            <a:chExt cx="6696744" cy="1423462"/>
          </a:xfrm>
        </p:grpSpPr>
        <p:sp>
          <p:nvSpPr>
            <p:cNvPr id="15" name="圆角矩形 43"/>
            <p:cNvSpPr/>
            <p:nvPr/>
          </p:nvSpPr>
          <p:spPr>
            <a:xfrm flipH="1">
              <a:off x="1912463" y="701078"/>
              <a:ext cx="4866196" cy="1242354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 w="254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16" name="圆角矩形 44"/>
            <p:cNvSpPr/>
            <p:nvPr/>
          </p:nvSpPr>
          <p:spPr>
            <a:xfrm flipH="1">
              <a:off x="1403648" y="561346"/>
              <a:ext cx="6696744" cy="1388990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17" name="圆角矩形 45"/>
            <p:cNvSpPr/>
            <p:nvPr/>
          </p:nvSpPr>
          <p:spPr>
            <a:xfrm flipH="1">
              <a:off x="1403649" y="556983"/>
              <a:ext cx="1708795" cy="1423462"/>
            </a:xfrm>
            <a:prstGeom prst="roundRect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8" name="圆角矩形 46"/>
            <p:cNvSpPr/>
            <p:nvPr/>
          </p:nvSpPr>
          <p:spPr>
            <a:xfrm flipH="1">
              <a:off x="1449833" y="591456"/>
              <a:ext cx="1616427" cy="1346518"/>
            </a:xfrm>
            <a:prstGeom prst="roundRect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5400000" flipH="1">
              <a:off x="3000717" y="1123970"/>
              <a:ext cx="504944" cy="281491"/>
            </a:xfrm>
            <a:prstGeom prst="triangle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 rot="5400000" flipH="1">
              <a:off x="2985348" y="1151553"/>
              <a:ext cx="416788" cy="232347"/>
            </a:xfrm>
            <a:prstGeom prst="triangle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21" name="TextBox 49"/>
            <p:cNvSpPr txBox="1"/>
            <p:nvPr/>
          </p:nvSpPr>
          <p:spPr>
            <a:xfrm flipH="1">
              <a:off x="1534008" y="825961"/>
              <a:ext cx="1368151" cy="1088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anose="020B0503020204020204" pitchFamily="34" charset="-122"/>
                </a:defRPr>
              </a:lvl1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2000" dirty="0" smtClean="0">
                  <a:solidFill>
                    <a:sysClr val="window" lastClr="FFFFFF"/>
                  </a:solidFill>
                  <a:effectLst>
                    <a:glow rad="228600">
                      <a:srgbClr val="9BBB59">
                        <a:satMod val="175000"/>
                        <a:alpha val="40000"/>
                      </a:srgbClr>
                    </a:glow>
                  </a:effectLst>
                  <a:latin typeface="Adidas Unity" pitchFamily="2" charset="0"/>
                  <a:cs typeface="Times New Roman" panose="02020603050405020304" pitchFamily="18" charset="0"/>
                </a:rPr>
                <a:t>04</a:t>
              </a:r>
              <a:endParaRPr kumimoji="0" lang="zh-CN" altLang="en-US" sz="2000" dirty="0">
                <a:solidFill>
                  <a:sysClr val="window" lastClr="FFFFFF"/>
                </a:solidFill>
                <a:effectLst>
                  <a:glow rad="228600">
                    <a:srgbClr val="9BBB59">
                      <a:satMod val="175000"/>
                      <a:alpha val="40000"/>
                    </a:srgbClr>
                  </a:glow>
                </a:effectLst>
                <a:latin typeface="Adidas Unity" pitchFamily="2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TextBox 75"/>
          <p:cNvSpPr txBox="1"/>
          <p:nvPr/>
        </p:nvSpPr>
        <p:spPr>
          <a:xfrm flipH="1">
            <a:off x="2826056" y="4355676"/>
            <a:ext cx="2140433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anose="020B0503020204020204" pitchFamily="34" charset="-122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1600" dirty="0" smtClean="0">
                <a:solidFill>
                  <a:srgbClr val="58AF09"/>
                </a:solidFill>
                <a:latin typeface="Adidas Unity" pitchFamily="2" charset="0"/>
                <a:cs typeface="Times New Roman" panose="02020603050405020304" pitchFamily="18" charset="0"/>
              </a:rPr>
              <a:t>Angular</a:t>
            </a:r>
            <a:r>
              <a:rPr kumimoji="0" lang="zh-CN" altLang="en-US" sz="1600" dirty="0" smtClean="0">
                <a:solidFill>
                  <a:srgbClr val="58AF09"/>
                </a:solidFill>
                <a:latin typeface="Adidas Unity" pitchFamily="2" charset="0"/>
                <a:cs typeface="Times New Roman" panose="02020603050405020304" pitchFamily="18" charset="0"/>
              </a:rPr>
              <a:t>模板语法</a:t>
            </a:r>
            <a:endParaRPr lang="en-GB" altLang="zh-TW" sz="1600" dirty="0">
              <a:solidFill>
                <a:schemeClr val="bg1"/>
              </a:solidFill>
              <a:ea typeface="MS PGothic" panose="020B0600070205080204" charset="-128"/>
            </a:endParaRPr>
          </a:p>
        </p:txBody>
      </p:sp>
      <p:grpSp>
        <p:nvGrpSpPr>
          <p:cNvPr id="23" name="组合 42"/>
          <p:cNvGrpSpPr/>
          <p:nvPr/>
        </p:nvGrpSpPr>
        <p:grpSpPr>
          <a:xfrm>
            <a:off x="1861348" y="3347073"/>
            <a:ext cx="3231713" cy="442940"/>
            <a:chOff x="1403648" y="556983"/>
            <a:chExt cx="6696744" cy="1423462"/>
          </a:xfrm>
        </p:grpSpPr>
        <p:sp>
          <p:nvSpPr>
            <p:cNvPr id="24" name="圆角矩形 43"/>
            <p:cNvSpPr/>
            <p:nvPr/>
          </p:nvSpPr>
          <p:spPr>
            <a:xfrm flipH="1">
              <a:off x="1912463" y="701078"/>
              <a:ext cx="4866196" cy="1242354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 w="254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25" name="圆角矩形 44"/>
            <p:cNvSpPr/>
            <p:nvPr/>
          </p:nvSpPr>
          <p:spPr>
            <a:xfrm flipH="1">
              <a:off x="1403648" y="561346"/>
              <a:ext cx="6696744" cy="1388990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26" name="圆角矩形 45"/>
            <p:cNvSpPr/>
            <p:nvPr/>
          </p:nvSpPr>
          <p:spPr>
            <a:xfrm flipH="1">
              <a:off x="1403649" y="556983"/>
              <a:ext cx="1708795" cy="1423462"/>
            </a:xfrm>
            <a:prstGeom prst="roundRect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27" name="圆角矩形 46"/>
            <p:cNvSpPr/>
            <p:nvPr/>
          </p:nvSpPr>
          <p:spPr>
            <a:xfrm flipH="1">
              <a:off x="1449833" y="591456"/>
              <a:ext cx="1616427" cy="1346518"/>
            </a:xfrm>
            <a:prstGeom prst="roundRect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5400000" flipH="1">
              <a:off x="3000717" y="1123970"/>
              <a:ext cx="504944" cy="281491"/>
            </a:xfrm>
            <a:prstGeom prst="triangle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 flipH="1">
              <a:off x="2985348" y="1151553"/>
              <a:ext cx="416788" cy="232347"/>
            </a:xfrm>
            <a:prstGeom prst="triangle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30" name="TextBox 49"/>
            <p:cNvSpPr txBox="1"/>
            <p:nvPr/>
          </p:nvSpPr>
          <p:spPr>
            <a:xfrm flipH="1">
              <a:off x="1534008" y="825961"/>
              <a:ext cx="1368151" cy="1088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anose="020B0503020204020204" pitchFamily="34" charset="-122"/>
                </a:defRPr>
              </a:lvl1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2000" dirty="0" smtClean="0">
                  <a:solidFill>
                    <a:sysClr val="window" lastClr="FFFFFF"/>
                  </a:solidFill>
                  <a:effectLst>
                    <a:glow rad="228600">
                      <a:srgbClr val="9BBB59">
                        <a:satMod val="175000"/>
                        <a:alpha val="40000"/>
                      </a:srgbClr>
                    </a:glow>
                  </a:effectLst>
                  <a:latin typeface="Adidas Unity" pitchFamily="2" charset="0"/>
                  <a:cs typeface="Times New Roman" panose="02020603050405020304" pitchFamily="18" charset="0"/>
                </a:rPr>
                <a:t>03</a:t>
              </a:r>
              <a:endParaRPr kumimoji="0" lang="zh-CN" altLang="en-US" sz="2000" dirty="0">
                <a:solidFill>
                  <a:sysClr val="window" lastClr="FFFFFF"/>
                </a:solidFill>
                <a:effectLst>
                  <a:glow rad="228600">
                    <a:srgbClr val="9BBB59">
                      <a:satMod val="175000"/>
                      <a:alpha val="40000"/>
                    </a:srgbClr>
                  </a:glow>
                </a:effectLst>
                <a:latin typeface="Adidas Unity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组合 42"/>
          <p:cNvGrpSpPr/>
          <p:nvPr/>
        </p:nvGrpSpPr>
        <p:grpSpPr>
          <a:xfrm>
            <a:off x="1854487" y="5176621"/>
            <a:ext cx="3231713" cy="442940"/>
            <a:chOff x="1403648" y="556983"/>
            <a:chExt cx="6696744" cy="1423462"/>
          </a:xfrm>
        </p:grpSpPr>
        <p:sp>
          <p:nvSpPr>
            <p:cNvPr id="33" name="圆角矩形 43"/>
            <p:cNvSpPr/>
            <p:nvPr/>
          </p:nvSpPr>
          <p:spPr>
            <a:xfrm flipH="1">
              <a:off x="1912463" y="701078"/>
              <a:ext cx="4866196" cy="1242354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 w="254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34" name="圆角矩形 44"/>
            <p:cNvSpPr/>
            <p:nvPr/>
          </p:nvSpPr>
          <p:spPr>
            <a:xfrm flipH="1">
              <a:off x="1403648" y="561346"/>
              <a:ext cx="6696744" cy="1388990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35" name="圆角矩形 45"/>
            <p:cNvSpPr/>
            <p:nvPr/>
          </p:nvSpPr>
          <p:spPr>
            <a:xfrm flipH="1">
              <a:off x="1403649" y="556983"/>
              <a:ext cx="1708795" cy="1423462"/>
            </a:xfrm>
            <a:prstGeom prst="roundRect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36" name="圆角矩形 46"/>
            <p:cNvSpPr/>
            <p:nvPr/>
          </p:nvSpPr>
          <p:spPr>
            <a:xfrm flipH="1">
              <a:off x="1449833" y="591456"/>
              <a:ext cx="1616427" cy="1346518"/>
            </a:xfrm>
            <a:prstGeom prst="roundRect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37" name="等腰三角形 36"/>
            <p:cNvSpPr/>
            <p:nvPr/>
          </p:nvSpPr>
          <p:spPr>
            <a:xfrm rot="5400000" flipH="1">
              <a:off x="3000717" y="1123970"/>
              <a:ext cx="504944" cy="281491"/>
            </a:xfrm>
            <a:prstGeom prst="triangle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 rot="5400000" flipH="1">
              <a:off x="2985348" y="1151553"/>
              <a:ext cx="416788" cy="232347"/>
            </a:xfrm>
            <a:prstGeom prst="triangle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39" name="TextBox 49"/>
            <p:cNvSpPr txBox="1"/>
            <p:nvPr/>
          </p:nvSpPr>
          <p:spPr>
            <a:xfrm flipH="1">
              <a:off x="1534008" y="825961"/>
              <a:ext cx="1368151" cy="1088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anose="020B0503020204020204" pitchFamily="34" charset="-122"/>
                </a:defRPr>
              </a:lvl1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2000" dirty="0" smtClean="0">
                  <a:solidFill>
                    <a:sysClr val="window" lastClr="FFFFFF"/>
                  </a:solidFill>
                  <a:effectLst>
                    <a:glow rad="228600">
                      <a:srgbClr val="9BBB59">
                        <a:satMod val="175000"/>
                        <a:alpha val="40000"/>
                      </a:srgbClr>
                    </a:glow>
                  </a:effectLst>
                  <a:latin typeface="Adidas Unity" pitchFamily="2" charset="0"/>
                  <a:cs typeface="Times New Roman" panose="02020603050405020304" pitchFamily="18" charset="0"/>
                </a:rPr>
                <a:t>05</a:t>
              </a:r>
              <a:endParaRPr kumimoji="0" lang="zh-CN" altLang="en-US" sz="2000" dirty="0">
                <a:solidFill>
                  <a:sysClr val="window" lastClr="FFFFFF"/>
                </a:solidFill>
                <a:effectLst>
                  <a:glow rad="228600">
                    <a:srgbClr val="9BBB59">
                      <a:satMod val="175000"/>
                      <a:alpha val="40000"/>
                    </a:srgbClr>
                  </a:glow>
                </a:effectLst>
                <a:latin typeface="Adidas Unity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组合 42"/>
          <p:cNvGrpSpPr/>
          <p:nvPr/>
        </p:nvGrpSpPr>
        <p:grpSpPr>
          <a:xfrm>
            <a:off x="1876775" y="1533558"/>
            <a:ext cx="3231713" cy="442940"/>
            <a:chOff x="1403648" y="556983"/>
            <a:chExt cx="6696744" cy="1423462"/>
          </a:xfrm>
        </p:grpSpPr>
        <p:sp>
          <p:nvSpPr>
            <p:cNvPr id="41" name="圆角矩形 43"/>
            <p:cNvSpPr/>
            <p:nvPr/>
          </p:nvSpPr>
          <p:spPr>
            <a:xfrm flipH="1">
              <a:off x="1912463" y="701078"/>
              <a:ext cx="4866196" cy="1242354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 w="254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42" name="圆角矩形 44"/>
            <p:cNvSpPr/>
            <p:nvPr/>
          </p:nvSpPr>
          <p:spPr>
            <a:xfrm flipH="1">
              <a:off x="1403648" y="561346"/>
              <a:ext cx="6696744" cy="1388990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43" name="圆角矩形 45"/>
            <p:cNvSpPr/>
            <p:nvPr/>
          </p:nvSpPr>
          <p:spPr>
            <a:xfrm flipH="1">
              <a:off x="1403649" y="556983"/>
              <a:ext cx="1708795" cy="1423462"/>
            </a:xfrm>
            <a:prstGeom prst="roundRect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44" name="圆角矩形 46"/>
            <p:cNvSpPr/>
            <p:nvPr/>
          </p:nvSpPr>
          <p:spPr>
            <a:xfrm flipH="1">
              <a:off x="1449833" y="591456"/>
              <a:ext cx="1616427" cy="1346518"/>
            </a:xfrm>
            <a:prstGeom prst="roundRect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5400000" flipH="1">
              <a:off x="3000717" y="1123970"/>
              <a:ext cx="504944" cy="281491"/>
            </a:xfrm>
            <a:prstGeom prst="triangle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5400000" flipH="1">
              <a:off x="2985348" y="1151553"/>
              <a:ext cx="416788" cy="232347"/>
            </a:xfrm>
            <a:prstGeom prst="triangle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47" name="TextBox 49"/>
            <p:cNvSpPr txBox="1"/>
            <p:nvPr/>
          </p:nvSpPr>
          <p:spPr>
            <a:xfrm flipH="1">
              <a:off x="1534008" y="825961"/>
              <a:ext cx="1368151" cy="1088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anose="020B0503020204020204" pitchFamily="34" charset="-122"/>
                </a:defRPr>
              </a:lvl1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2000" dirty="0">
                  <a:solidFill>
                    <a:sysClr val="window" lastClr="FFFFFF"/>
                  </a:solidFill>
                  <a:effectLst>
                    <a:glow rad="228600">
                      <a:srgbClr val="9BBB59">
                        <a:satMod val="175000"/>
                        <a:alpha val="40000"/>
                      </a:srgbClr>
                    </a:glow>
                  </a:effectLst>
                  <a:latin typeface="Adidas Unity" pitchFamily="2" charset="0"/>
                  <a:cs typeface="Times New Roman" panose="02020603050405020304" pitchFamily="18" charset="0"/>
                </a:rPr>
                <a:t>01</a:t>
              </a:r>
              <a:endParaRPr kumimoji="0" lang="zh-CN" altLang="en-US" sz="2000" dirty="0">
                <a:solidFill>
                  <a:sysClr val="window" lastClr="FFFFFF"/>
                </a:solidFill>
                <a:effectLst>
                  <a:glow rad="228600">
                    <a:srgbClr val="9BBB59">
                      <a:satMod val="175000"/>
                      <a:alpha val="40000"/>
                    </a:srgbClr>
                  </a:glow>
                </a:effectLst>
                <a:latin typeface="Adidas Unity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组合 42"/>
          <p:cNvGrpSpPr/>
          <p:nvPr/>
        </p:nvGrpSpPr>
        <p:grpSpPr>
          <a:xfrm>
            <a:off x="7152458" y="1517845"/>
            <a:ext cx="3231713" cy="442940"/>
            <a:chOff x="1403648" y="556983"/>
            <a:chExt cx="6696744" cy="1423462"/>
          </a:xfrm>
        </p:grpSpPr>
        <p:sp>
          <p:nvSpPr>
            <p:cNvPr id="49" name="圆角矩形 43"/>
            <p:cNvSpPr/>
            <p:nvPr/>
          </p:nvSpPr>
          <p:spPr>
            <a:xfrm flipH="1">
              <a:off x="1912463" y="701078"/>
              <a:ext cx="4866196" cy="1242354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 w="254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50" name="圆角矩形 44"/>
            <p:cNvSpPr/>
            <p:nvPr/>
          </p:nvSpPr>
          <p:spPr>
            <a:xfrm flipH="1">
              <a:off x="1403648" y="561346"/>
              <a:ext cx="6696744" cy="1388990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51" name="圆角矩形 45"/>
            <p:cNvSpPr/>
            <p:nvPr/>
          </p:nvSpPr>
          <p:spPr>
            <a:xfrm flipH="1">
              <a:off x="1403649" y="556983"/>
              <a:ext cx="1708795" cy="1423462"/>
            </a:xfrm>
            <a:prstGeom prst="roundRect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52" name="圆角矩形 46"/>
            <p:cNvSpPr/>
            <p:nvPr/>
          </p:nvSpPr>
          <p:spPr>
            <a:xfrm flipH="1">
              <a:off x="1449833" y="591456"/>
              <a:ext cx="1616427" cy="1346518"/>
            </a:xfrm>
            <a:prstGeom prst="roundRect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53" name="等腰三角形 52"/>
            <p:cNvSpPr/>
            <p:nvPr/>
          </p:nvSpPr>
          <p:spPr>
            <a:xfrm rot="5400000" flipH="1">
              <a:off x="3000717" y="1123970"/>
              <a:ext cx="504944" cy="281491"/>
            </a:xfrm>
            <a:prstGeom prst="triangle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54" name="等腰三角形 53"/>
            <p:cNvSpPr/>
            <p:nvPr/>
          </p:nvSpPr>
          <p:spPr>
            <a:xfrm rot="5400000" flipH="1">
              <a:off x="2985348" y="1151553"/>
              <a:ext cx="416788" cy="232347"/>
            </a:xfrm>
            <a:prstGeom prst="triangle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55" name="TextBox 49"/>
            <p:cNvSpPr txBox="1"/>
            <p:nvPr/>
          </p:nvSpPr>
          <p:spPr>
            <a:xfrm flipH="1">
              <a:off x="1534008" y="825961"/>
              <a:ext cx="1368151" cy="1088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anose="020B0503020204020204" pitchFamily="34" charset="-122"/>
                </a:defRPr>
              </a:lvl1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2000" dirty="0" smtClean="0">
                  <a:solidFill>
                    <a:sysClr val="window" lastClr="FFFFFF"/>
                  </a:solidFill>
                  <a:effectLst>
                    <a:glow rad="228600">
                      <a:srgbClr val="9BBB59">
                        <a:satMod val="175000"/>
                        <a:alpha val="40000"/>
                      </a:srgbClr>
                    </a:glow>
                  </a:effectLst>
                  <a:latin typeface="Adidas Unity" pitchFamily="2" charset="0"/>
                  <a:cs typeface="Times New Roman" panose="02020603050405020304" pitchFamily="18" charset="0"/>
                </a:rPr>
                <a:t>06</a:t>
              </a:r>
              <a:endParaRPr kumimoji="0" lang="zh-CN" altLang="en-US" sz="2000" dirty="0">
                <a:solidFill>
                  <a:sysClr val="window" lastClr="FFFFFF"/>
                </a:solidFill>
                <a:effectLst>
                  <a:glow rad="228600">
                    <a:srgbClr val="9BBB59">
                      <a:satMod val="175000"/>
                      <a:alpha val="40000"/>
                    </a:srgbClr>
                  </a:glow>
                </a:effectLst>
                <a:latin typeface="Adidas Unity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6" name="组合 42"/>
          <p:cNvGrpSpPr/>
          <p:nvPr/>
        </p:nvGrpSpPr>
        <p:grpSpPr>
          <a:xfrm>
            <a:off x="7152458" y="2453156"/>
            <a:ext cx="3231713" cy="442940"/>
            <a:chOff x="1403648" y="556983"/>
            <a:chExt cx="6696744" cy="1423462"/>
          </a:xfrm>
        </p:grpSpPr>
        <p:sp>
          <p:nvSpPr>
            <p:cNvPr id="57" name="圆角矩形 43"/>
            <p:cNvSpPr/>
            <p:nvPr/>
          </p:nvSpPr>
          <p:spPr>
            <a:xfrm flipH="1">
              <a:off x="1912463" y="701078"/>
              <a:ext cx="4866196" cy="1242354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 w="254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58" name="圆角矩形 44"/>
            <p:cNvSpPr/>
            <p:nvPr/>
          </p:nvSpPr>
          <p:spPr>
            <a:xfrm flipH="1">
              <a:off x="1403648" y="561346"/>
              <a:ext cx="6696744" cy="1388990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59" name="圆角矩形 45"/>
            <p:cNvSpPr/>
            <p:nvPr/>
          </p:nvSpPr>
          <p:spPr>
            <a:xfrm flipH="1">
              <a:off x="1403649" y="556983"/>
              <a:ext cx="1708795" cy="1423462"/>
            </a:xfrm>
            <a:prstGeom prst="roundRect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60" name="圆角矩形 46"/>
            <p:cNvSpPr/>
            <p:nvPr/>
          </p:nvSpPr>
          <p:spPr>
            <a:xfrm flipH="1">
              <a:off x="1449833" y="591456"/>
              <a:ext cx="1616427" cy="1346518"/>
            </a:xfrm>
            <a:prstGeom prst="roundRect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5400000" flipH="1">
              <a:off x="3000717" y="1123970"/>
              <a:ext cx="504944" cy="281491"/>
            </a:xfrm>
            <a:prstGeom prst="triangle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5400000" flipH="1">
              <a:off x="2985348" y="1151553"/>
              <a:ext cx="416788" cy="232347"/>
            </a:xfrm>
            <a:prstGeom prst="triangle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63" name="TextBox 49"/>
            <p:cNvSpPr txBox="1"/>
            <p:nvPr/>
          </p:nvSpPr>
          <p:spPr>
            <a:xfrm flipH="1">
              <a:off x="1534008" y="825961"/>
              <a:ext cx="1368151" cy="1088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anose="020B0503020204020204" pitchFamily="34" charset="-122"/>
                </a:defRPr>
              </a:lvl1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2000" dirty="0" smtClean="0">
                  <a:solidFill>
                    <a:sysClr val="window" lastClr="FFFFFF"/>
                  </a:solidFill>
                  <a:effectLst>
                    <a:glow rad="228600">
                      <a:srgbClr val="9BBB59">
                        <a:satMod val="175000"/>
                        <a:alpha val="40000"/>
                      </a:srgbClr>
                    </a:glow>
                  </a:effectLst>
                  <a:latin typeface="Adidas Unity" pitchFamily="2" charset="0"/>
                  <a:cs typeface="Times New Roman" panose="02020603050405020304" pitchFamily="18" charset="0"/>
                </a:rPr>
                <a:t>07</a:t>
              </a:r>
              <a:endParaRPr kumimoji="0" lang="zh-CN" altLang="en-US" sz="2000" dirty="0">
                <a:solidFill>
                  <a:sysClr val="window" lastClr="FFFFFF"/>
                </a:solidFill>
                <a:effectLst>
                  <a:glow rad="228600">
                    <a:srgbClr val="9BBB59">
                      <a:satMod val="175000"/>
                      <a:alpha val="40000"/>
                    </a:srgbClr>
                  </a:glow>
                </a:effectLst>
                <a:latin typeface="Adidas Unity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组合 42"/>
          <p:cNvGrpSpPr/>
          <p:nvPr/>
        </p:nvGrpSpPr>
        <p:grpSpPr>
          <a:xfrm>
            <a:off x="7152458" y="3353748"/>
            <a:ext cx="3231713" cy="442940"/>
            <a:chOff x="1403648" y="556983"/>
            <a:chExt cx="6696744" cy="1423462"/>
          </a:xfrm>
        </p:grpSpPr>
        <p:sp>
          <p:nvSpPr>
            <p:cNvPr id="65" name="圆角矩形 43"/>
            <p:cNvSpPr/>
            <p:nvPr/>
          </p:nvSpPr>
          <p:spPr>
            <a:xfrm flipH="1">
              <a:off x="1912463" y="701078"/>
              <a:ext cx="4866196" cy="1242354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 w="254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66" name="圆角矩形 44"/>
            <p:cNvSpPr/>
            <p:nvPr/>
          </p:nvSpPr>
          <p:spPr>
            <a:xfrm flipH="1">
              <a:off x="1403648" y="561346"/>
              <a:ext cx="6696744" cy="1388990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67" name="圆角矩形 45"/>
            <p:cNvSpPr/>
            <p:nvPr/>
          </p:nvSpPr>
          <p:spPr>
            <a:xfrm flipH="1">
              <a:off x="1403649" y="556983"/>
              <a:ext cx="1708795" cy="1423462"/>
            </a:xfrm>
            <a:prstGeom prst="roundRect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68" name="圆角矩形 46"/>
            <p:cNvSpPr/>
            <p:nvPr/>
          </p:nvSpPr>
          <p:spPr>
            <a:xfrm flipH="1">
              <a:off x="1449833" y="591456"/>
              <a:ext cx="1616427" cy="1346518"/>
            </a:xfrm>
            <a:prstGeom prst="roundRect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69" name="等腰三角形 68"/>
            <p:cNvSpPr/>
            <p:nvPr/>
          </p:nvSpPr>
          <p:spPr>
            <a:xfrm rot="5400000" flipH="1">
              <a:off x="3000717" y="1123970"/>
              <a:ext cx="504944" cy="281491"/>
            </a:xfrm>
            <a:prstGeom prst="triangle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70" name="等腰三角形 69"/>
            <p:cNvSpPr/>
            <p:nvPr/>
          </p:nvSpPr>
          <p:spPr>
            <a:xfrm rot="5400000" flipH="1">
              <a:off x="2985348" y="1151553"/>
              <a:ext cx="416788" cy="232347"/>
            </a:xfrm>
            <a:prstGeom prst="triangle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71" name="TextBox 49"/>
            <p:cNvSpPr txBox="1"/>
            <p:nvPr/>
          </p:nvSpPr>
          <p:spPr>
            <a:xfrm flipH="1">
              <a:off x="1534008" y="825961"/>
              <a:ext cx="1368151" cy="1088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anose="020B0503020204020204" pitchFamily="34" charset="-122"/>
                </a:defRPr>
              </a:lvl1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2000" dirty="0" smtClean="0">
                  <a:solidFill>
                    <a:sysClr val="window" lastClr="FFFFFF"/>
                  </a:solidFill>
                  <a:effectLst>
                    <a:glow rad="228600">
                      <a:srgbClr val="9BBB59">
                        <a:satMod val="175000"/>
                        <a:alpha val="40000"/>
                      </a:srgbClr>
                    </a:glow>
                  </a:effectLst>
                  <a:latin typeface="Adidas Unity" pitchFamily="2" charset="0"/>
                  <a:cs typeface="Times New Roman" panose="02020603050405020304" pitchFamily="18" charset="0"/>
                </a:rPr>
                <a:t>08</a:t>
              </a:r>
              <a:endParaRPr kumimoji="0" lang="zh-CN" altLang="en-US" sz="2000" dirty="0">
                <a:solidFill>
                  <a:sysClr val="window" lastClr="FFFFFF"/>
                </a:solidFill>
                <a:effectLst>
                  <a:glow rad="228600">
                    <a:srgbClr val="9BBB59">
                      <a:satMod val="175000"/>
                      <a:alpha val="40000"/>
                    </a:srgbClr>
                  </a:glow>
                </a:effectLst>
                <a:latin typeface="Adidas Unity" pitchFamily="2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1" name="TextBox 75"/>
          <p:cNvSpPr txBox="1"/>
          <p:nvPr/>
        </p:nvSpPr>
        <p:spPr>
          <a:xfrm flipH="1">
            <a:off x="2826032" y="3456095"/>
            <a:ext cx="2109196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anose="020B0503020204020204" pitchFamily="34" charset="-122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600" dirty="0" smtClean="0">
                <a:solidFill>
                  <a:srgbClr val="58AF09"/>
                </a:solidFill>
                <a:latin typeface="Adidas Unity" pitchFamily="2" charset="0"/>
                <a:cs typeface="Times New Roman" panose="02020603050405020304" pitchFamily="18" charset="0"/>
              </a:rPr>
              <a:t>组件介绍</a:t>
            </a:r>
            <a:endParaRPr lang="en-GB" altLang="zh-TW" sz="1600" dirty="0">
              <a:solidFill>
                <a:schemeClr val="bg1"/>
              </a:solidFill>
              <a:ea typeface="MS PGothic" panose="020B0600070205080204" charset="-128"/>
            </a:endParaRPr>
          </a:p>
        </p:txBody>
      </p:sp>
      <p:sp>
        <p:nvSpPr>
          <p:cNvPr id="82" name="TextBox 75"/>
          <p:cNvSpPr txBox="1"/>
          <p:nvPr/>
        </p:nvSpPr>
        <p:spPr>
          <a:xfrm flipH="1">
            <a:off x="2811707" y="5289018"/>
            <a:ext cx="2117364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anose="020B0503020204020204" pitchFamily="34" charset="-122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600" dirty="0">
                <a:solidFill>
                  <a:srgbClr val="58AF09"/>
                </a:solidFill>
                <a:latin typeface="Adidas Unity" pitchFamily="2" charset="0"/>
                <a:cs typeface="Times New Roman" panose="02020603050405020304" pitchFamily="18" charset="0"/>
              </a:rPr>
              <a:t>数</a:t>
            </a:r>
            <a:r>
              <a:rPr kumimoji="0" lang="zh-CN" altLang="en-US" sz="1600" dirty="0" smtClean="0">
                <a:solidFill>
                  <a:srgbClr val="58AF09"/>
                </a:solidFill>
                <a:latin typeface="Adidas Unity" pitchFamily="2" charset="0"/>
                <a:cs typeface="Times New Roman" panose="02020603050405020304" pitchFamily="18" charset="0"/>
              </a:rPr>
              <a:t>据绑定</a:t>
            </a:r>
            <a:endParaRPr lang="en-GB" altLang="zh-TW" sz="1600" dirty="0">
              <a:solidFill>
                <a:schemeClr val="bg1"/>
              </a:solidFill>
              <a:ea typeface="MS PGothic" panose="020B0600070205080204" charset="-128"/>
            </a:endParaRPr>
          </a:p>
        </p:txBody>
      </p:sp>
      <p:sp>
        <p:nvSpPr>
          <p:cNvPr id="83" name="TextBox 75"/>
          <p:cNvSpPr txBox="1"/>
          <p:nvPr/>
        </p:nvSpPr>
        <p:spPr>
          <a:xfrm flipH="1">
            <a:off x="8110397" y="1624225"/>
            <a:ext cx="213801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anose="020B0503020204020204" pitchFamily="34" charset="-122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600" dirty="0">
                <a:solidFill>
                  <a:srgbClr val="58AF09"/>
                </a:solidFill>
                <a:latin typeface="Adidas Unity" pitchFamily="2" charset="0"/>
                <a:cs typeface="Times New Roman" panose="02020603050405020304" pitchFamily="18" charset="0"/>
              </a:rPr>
              <a:t>表</a:t>
            </a:r>
            <a:r>
              <a:rPr kumimoji="0" lang="zh-CN" altLang="en-US" sz="1600" dirty="0" smtClean="0">
                <a:solidFill>
                  <a:srgbClr val="58AF09"/>
                </a:solidFill>
                <a:latin typeface="Adidas Unity" pitchFamily="2" charset="0"/>
                <a:cs typeface="Times New Roman" panose="02020603050405020304" pitchFamily="18" charset="0"/>
              </a:rPr>
              <a:t>单</a:t>
            </a:r>
            <a:endParaRPr lang="en-GB" altLang="zh-TW" sz="1600" dirty="0">
              <a:solidFill>
                <a:schemeClr val="bg1"/>
              </a:solidFill>
              <a:ea typeface="MS PGothic" panose="020B0600070205080204" charset="-128"/>
            </a:endParaRPr>
          </a:p>
        </p:txBody>
      </p:sp>
      <p:sp>
        <p:nvSpPr>
          <p:cNvPr id="84" name="TextBox 75"/>
          <p:cNvSpPr txBox="1"/>
          <p:nvPr/>
        </p:nvSpPr>
        <p:spPr>
          <a:xfrm flipH="1">
            <a:off x="8108013" y="2561476"/>
            <a:ext cx="2035310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anose="020B0503020204020204" pitchFamily="34" charset="-122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600" dirty="0">
                <a:solidFill>
                  <a:srgbClr val="58AF09"/>
                </a:solidFill>
                <a:latin typeface="Adidas Unity" pitchFamily="2" charset="0"/>
                <a:cs typeface="Times New Roman" panose="02020603050405020304" pitchFamily="18" charset="0"/>
              </a:rPr>
              <a:t>事件</a:t>
            </a:r>
            <a:r>
              <a:rPr kumimoji="0" lang="zh-CN" altLang="en-US" sz="1600" dirty="0" smtClean="0">
                <a:solidFill>
                  <a:srgbClr val="58AF09"/>
                </a:solidFill>
                <a:latin typeface="Adidas Unity" pitchFamily="2" charset="0"/>
                <a:cs typeface="Times New Roman" panose="02020603050405020304" pitchFamily="18" charset="0"/>
              </a:rPr>
              <a:t>处理</a:t>
            </a:r>
            <a:endParaRPr lang="en-GB" altLang="zh-TW" sz="1600" dirty="0">
              <a:solidFill>
                <a:schemeClr val="bg1"/>
              </a:solidFill>
              <a:ea typeface="MS PGothic" panose="020B0600070205080204" charset="-128"/>
            </a:endParaRPr>
          </a:p>
        </p:txBody>
      </p:sp>
      <p:sp>
        <p:nvSpPr>
          <p:cNvPr id="85" name="TextBox 75"/>
          <p:cNvSpPr txBox="1"/>
          <p:nvPr/>
        </p:nvSpPr>
        <p:spPr>
          <a:xfrm flipH="1">
            <a:off x="8115385" y="3461487"/>
            <a:ext cx="212793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anose="020B0503020204020204" pitchFamily="34" charset="-122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600" dirty="0" smtClean="0">
                <a:solidFill>
                  <a:srgbClr val="58AF09"/>
                </a:solidFill>
                <a:latin typeface="Adidas Unity" pitchFamily="2" charset="0"/>
                <a:cs typeface="Times New Roman" panose="02020603050405020304" pitchFamily="18" charset="0"/>
              </a:rPr>
              <a:t>组件通信</a:t>
            </a:r>
            <a:endParaRPr lang="en-GB" altLang="zh-TW" sz="1600" dirty="0">
              <a:solidFill>
                <a:schemeClr val="bg1"/>
              </a:solidFill>
              <a:ea typeface="MS PGothic" panose="020B0600070205080204" charset="-128"/>
            </a:endParaRPr>
          </a:p>
        </p:txBody>
      </p:sp>
      <p:sp>
        <p:nvSpPr>
          <p:cNvPr id="87" name="TextBox 75"/>
          <p:cNvSpPr txBox="1"/>
          <p:nvPr/>
        </p:nvSpPr>
        <p:spPr>
          <a:xfrm flipH="1">
            <a:off x="2837245" y="1641878"/>
            <a:ext cx="211826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anose="020B0503020204020204" pitchFamily="34" charset="-122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1600" dirty="0" smtClean="0">
                <a:solidFill>
                  <a:srgbClr val="58AF09"/>
                </a:solidFill>
                <a:latin typeface="Adidas Unity" pitchFamily="2" charset="0"/>
                <a:cs typeface="Times New Roman" panose="02020603050405020304" pitchFamily="18" charset="0"/>
              </a:rPr>
              <a:t>ng</a:t>
            </a:r>
            <a:r>
              <a:rPr kumimoji="0" lang="zh-CN" altLang="en-US" sz="1600" dirty="0" smtClean="0">
                <a:solidFill>
                  <a:srgbClr val="58AF09"/>
                </a:solidFill>
                <a:latin typeface="Adidas Unity" pitchFamily="2" charset="0"/>
                <a:cs typeface="Times New Roman" panose="02020603050405020304" pitchFamily="18" charset="0"/>
              </a:rPr>
              <a:t>常用指令 </a:t>
            </a:r>
            <a:endParaRPr lang="en-GB" altLang="zh-TW" sz="1600" dirty="0">
              <a:solidFill>
                <a:schemeClr val="bg1"/>
              </a:solidFill>
              <a:ea typeface="MS PGothic" panose="020B0600070205080204" charset="-128"/>
            </a:endParaRPr>
          </a:p>
        </p:txBody>
      </p:sp>
      <p:grpSp>
        <p:nvGrpSpPr>
          <p:cNvPr id="97" name="组合 42"/>
          <p:cNvGrpSpPr/>
          <p:nvPr/>
        </p:nvGrpSpPr>
        <p:grpSpPr>
          <a:xfrm>
            <a:off x="7148751" y="5181600"/>
            <a:ext cx="3231713" cy="442940"/>
            <a:chOff x="1403648" y="556983"/>
            <a:chExt cx="6696744" cy="1423462"/>
          </a:xfrm>
        </p:grpSpPr>
        <p:sp>
          <p:nvSpPr>
            <p:cNvPr id="98" name="圆角矩形 43"/>
            <p:cNvSpPr/>
            <p:nvPr/>
          </p:nvSpPr>
          <p:spPr>
            <a:xfrm flipH="1">
              <a:off x="1912463" y="701078"/>
              <a:ext cx="4866196" cy="1242354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 w="254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99" name="圆角矩形 44"/>
            <p:cNvSpPr/>
            <p:nvPr/>
          </p:nvSpPr>
          <p:spPr>
            <a:xfrm flipH="1">
              <a:off x="1403648" y="561346"/>
              <a:ext cx="6696744" cy="1388990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100" name="圆角矩形 45"/>
            <p:cNvSpPr/>
            <p:nvPr/>
          </p:nvSpPr>
          <p:spPr>
            <a:xfrm flipH="1">
              <a:off x="1403649" y="556983"/>
              <a:ext cx="1708795" cy="1423462"/>
            </a:xfrm>
            <a:prstGeom prst="roundRect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01" name="圆角矩形 46"/>
            <p:cNvSpPr/>
            <p:nvPr/>
          </p:nvSpPr>
          <p:spPr>
            <a:xfrm flipH="1">
              <a:off x="1449833" y="591456"/>
              <a:ext cx="1616427" cy="1346518"/>
            </a:xfrm>
            <a:prstGeom prst="roundRect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02" name="等腰三角形 101"/>
            <p:cNvSpPr/>
            <p:nvPr/>
          </p:nvSpPr>
          <p:spPr>
            <a:xfrm rot="5400000" flipH="1">
              <a:off x="3000717" y="1123970"/>
              <a:ext cx="504944" cy="281491"/>
            </a:xfrm>
            <a:prstGeom prst="triangle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03" name="等腰三角形 102"/>
            <p:cNvSpPr/>
            <p:nvPr/>
          </p:nvSpPr>
          <p:spPr>
            <a:xfrm rot="5400000" flipH="1">
              <a:off x="2985348" y="1151553"/>
              <a:ext cx="416788" cy="232347"/>
            </a:xfrm>
            <a:prstGeom prst="triangle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04" name="TextBox 49"/>
            <p:cNvSpPr txBox="1"/>
            <p:nvPr/>
          </p:nvSpPr>
          <p:spPr>
            <a:xfrm flipH="1">
              <a:off x="1534008" y="825961"/>
              <a:ext cx="1368151" cy="1088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anose="020B0503020204020204" pitchFamily="34" charset="-122"/>
                </a:defRPr>
              </a:lvl1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2000" dirty="0" smtClean="0">
                  <a:solidFill>
                    <a:sysClr val="window" lastClr="FFFFFF"/>
                  </a:solidFill>
                  <a:effectLst>
                    <a:glow rad="228600">
                      <a:srgbClr val="9BBB59">
                        <a:satMod val="175000"/>
                        <a:alpha val="40000"/>
                      </a:srgbClr>
                    </a:glow>
                  </a:effectLst>
                  <a:latin typeface="Adidas Unity" pitchFamily="2" charset="0"/>
                  <a:cs typeface="Times New Roman" panose="02020603050405020304" pitchFamily="18" charset="0"/>
                </a:rPr>
                <a:t>10</a:t>
              </a:r>
              <a:endParaRPr kumimoji="0" lang="zh-CN" altLang="en-US" sz="2000" dirty="0">
                <a:solidFill>
                  <a:sysClr val="window" lastClr="FFFFFF"/>
                </a:solidFill>
                <a:effectLst>
                  <a:glow rad="228600">
                    <a:srgbClr val="9BBB59">
                      <a:satMod val="175000"/>
                      <a:alpha val="40000"/>
                    </a:srgbClr>
                  </a:glow>
                </a:effectLst>
                <a:latin typeface="Adidas Unity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3" name="组合 42"/>
          <p:cNvGrpSpPr/>
          <p:nvPr/>
        </p:nvGrpSpPr>
        <p:grpSpPr>
          <a:xfrm>
            <a:off x="7148751" y="4262823"/>
            <a:ext cx="3231713" cy="442940"/>
            <a:chOff x="1403648" y="556983"/>
            <a:chExt cx="6696744" cy="1423462"/>
          </a:xfrm>
        </p:grpSpPr>
        <p:sp>
          <p:nvSpPr>
            <p:cNvPr id="114" name="圆角矩形 43"/>
            <p:cNvSpPr/>
            <p:nvPr/>
          </p:nvSpPr>
          <p:spPr>
            <a:xfrm flipH="1">
              <a:off x="1912463" y="701078"/>
              <a:ext cx="4866196" cy="1242354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 w="254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115" name="圆角矩形 44"/>
            <p:cNvSpPr/>
            <p:nvPr/>
          </p:nvSpPr>
          <p:spPr>
            <a:xfrm flipH="1">
              <a:off x="1403648" y="561346"/>
              <a:ext cx="6696744" cy="1388990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116" name="圆角矩形 45"/>
            <p:cNvSpPr/>
            <p:nvPr/>
          </p:nvSpPr>
          <p:spPr>
            <a:xfrm flipH="1">
              <a:off x="1403649" y="556983"/>
              <a:ext cx="1708795" cy="1423462"/>
            </a:xfrm>
            <a:prstGeom prst="roundRect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17" name="圆角矩形 46"/>
            <p:cNvSpPr/>
            <p:nvPr/>
          </p:nvSpPr>
          <p:spPr>
            <a:xfrm flipH="1">
              <a:off x="1449833" y="591456"/>
              <a:ext cx="1616427" cy="1346518"/>
            </a:xfrm>
            <a:prstGeom prst="roundRect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18" name="等腰三角形 117"/>
            <p:cNvSpPr/>
            <p:nvPr/>
          </p:nvSpPr>
          <p:spPr>
            <a:xfrm rot="5400000" flipH="1">
              <a:off x="3000717" y="1123970"/>
              <a:ext cx="504944" cy="281491"/>
            </a:xfrm>
            <a:prstGeom prst="triangle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19" name="等腰三角形 118"/>
            <p:cNvSpPr/>
            <p:nvPr/>
          </p:nvSpPr>
          <p:spPr>
            <a:xfrm rot="5400000" flipH="1">
              <a:off x="2985348" y="1151553"/>
              <a:ext cx="416788" cy="232347"/>
            </a:xfrm>
            <a:prstGeom prst="triangle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20" name="TextBox 49"/>
            <p:cNvSpPr txBox="1"/>
            <p:nvPr/>
          </p:nvSpPr>
          <p:spPr>
            <a:xfrm flipH="1">
              <a:off x="1534008" y="825961"/>
              <a:ext cx="1368151" cy="1088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anose="020B0503020204020204" pitchFamily="34" charset="-122"/>
                </a:defRPr>
              </a:lvl1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2000" dirty="0" smtClean="0">
                  <a:solidFill>
                    <a:sysClr val="window" lastClr="FFFFFF"/>
                  </a:solidFill>
                  <a:effectLst>
                    <a:glow rad="228600">
                      <a:srgbClr val="9BBB59">
                        <a:satMod val="175000"/>
                        <a:alpha val="40000"/>
                      </a:srgbClr>
                    </a:glow>
                  </a:effectLst>
                  <a:latin typeface="Adidas Unity" pitchFamily="2" charset="0"/>
                  <a:cs typeface="Times New Roman" panose="02020603050405020304" pitchFamily="18" charset="0"/>
                </a:rPr>
                <a:t>09</a:t>
              </a:r>
              <a:endParaRPr kumimoji="0" lang="zh-CN" altLang="en-US" sz="2000" dirty="0">
                <a:solidFill>
                  <a:sysClr val="window" lastClr="FFFFFF"/>
                </a:solidFill>
                <a:effectLst>
                  <a:glow rad="228600">
                    <a:srgbClr val="9BBB59">
                      <a:satMod val="175000"/>
                      <a:alpha val="40000"/>
                    </a:srgbClr>
                  </a:glow>
                </a:effectLst>
                <a:latin typeface="Adidas Unity" pitchFamily="2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5" name="TextBox 75"/>
          <p:cNvSpPr txBox="1"/>
          <p:nvPr/>
        </p:nvSpPr>
        <p:spPr>
          <a:xfrm flipH="1">
            <a:off x="8113435" y="5290622"/>
            <a:ext cx="2134440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anose="020B0503020204020204" pitchFamily="34" charset="-122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600" dirty="0">
                <a:solidFill>
                  <a:srgbClr val="58AF09"/>
                </a:solidFill>
                <a:latin typeface="Adidas Unity" pitchFamily="2" charset="0"/>
                <a:cs typeface="Times New Roman" panose="02020603050405020304" pitchFamily="18" charset="0"/>
              </a:rPr>
              <a:t>服</a:t>
            </a:r>
            <a:r>
              <a:rPr kumimoji="0" lang="zh-CN" altLang="en-US" sz="1600" dirty="0" smtClean="0">
                <a:solidFill>
                  <a:srgbClr val="58AF09"/>
                </a:solidFill>
                <a:latin typeface="Adidas Unity" pitchFamily="2" charset="0"/>
                <a:cs typeface="Times New Roman" panose="02020603050405020304" pitchFamily="18" charset="0"/>
              </a:rPr>
              <a:t>务</a:t>
            </a:r>
            <a:endParaRPr lang="en-GB" altLang="zh-TW" sz="1600" dirty="0">
              <a:solidFill>
                <a:schemeClr val="bg1"/>
              </a:solidFill>
              <a:ea typeface="MS PGothic" panose="020B0600070205080204" charset="-128"/>
            </a:endParaRPr>
          </a:p>
        </p:txBody>
      </p:sp>
      <p:sp>
        <p:nvSpPr>
          <p:cNvPr id="150" name="TextBox 75"/>
          <p:cNvSpPr txBox="1"/>
          <p:nvPr/>
        </p:nvSpPr>
        <p:spPr>
          <a:xfrm flipH="1">
            <a:off x="8109223" y="4371143"/>
            <a:ext cx="214260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600" dirty="0" smtClean="0">
                <a:solidFill>
                  <a:srgbClr val="58AF09"/>
                </a:solidFill>
                <a:latin typeface="Adidas Unity" pitchFamily="2" charset="0"/>
                <a:cs typeface="Times New Roman" panose="02020603050405020304" pitchFamily="18" charset="0"/>
              </a:rPr>
              <a:t>路由</a:t>
            </a:r>
            <a:endParaRPr lang="en-GB" altLang="zh-TW" sz="1600" dirty="0">
              <a:solidFill>
                <a:schemeClr val="bg1"/>
              </a:solidFill>
              <a:ea typeface="MS PGothic" panose="020B0600070205080204" charset="-128"/>
            </a:endParaRPr>
          </a:p>
        </p:txBody>
      </p:sp>
      <p:grpSp>
        <p:nvGrpSpPr>
          <p:cNvPr id="151" name="组合 42"/>
          <p:cNvGrpSpPr/>
          <p:nvPr/>
        </p:nvGrpSpPr>
        <p:grpSpPr>
          <a:xfrm>
            <a:off x="1864279" y="2446436"/>
            <a:ext cx="3231713" cy="442940"/>
            <a:chOff x="1403648" y="556983"/>
            <a:chExt cx="6696744" cy="1423462"/>
          </a:xfrm>
        </p:grpSpPr>
        <p:sp>
          <p:nvSpPr>
            <p:cNvPr id="152" name="圆角矩形 43"/>
            <p:cNvSpPr/>
            <p:nvPr/>
          </p:nvSpPr>
          <p:spPr>
            <a:xfrm flipH="1">
              <a:off x="1912463" y="701078"/>
              <a:ext cx="4866196" cy="1242354"/>
            </a:xfrm>
            <a:prstGeom prst="roundRect">
              <a:avLst>
                <a:gd name="adj" fmla="val 50000"/>
              </a:avLst>
            </a:prstGeom>
            <a:solidFill>
              <a:srgbClr val="E4E4E4"/>
            </a:solidFill>
            <a:ln w="254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153" name="圆角矩形 44"/>
            <p:cNvSpPr/>
            <p:nvPr/>
          </p:nvSpPr>
          <p:spPr>
            <a:xfrm flipH="1">
              <a:off x="1403648" y="561346"/>
              <a:ext cx="6696744" cy="1388990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154" name="圆角矩形 45"/>
            <p:cNvSpPr/>
            <p:nvPr/>
          </p:nvSpPr>
          <p:spPr>
            <a:xfrm flipH="1">
              <a:off x="1403649" y="556983"/>
              <a:ext cx="1708795" cy="1423462"/>
            </a:xfrm>
            <a:prstGeom prst="roundRect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55" name="圆角矩形 46"/>
            <p:cNvSpPr/>
            <p:nvPr/>
          </p:nvSpPr>
          <p:spPr>
            <a:xfrm flipH="1">
              <a:off x="1449833" y="591456"/>
              <a:ext cx="1616427" cy="1346518"/>
            </a:xfrm>
            <a:prstGeom prst="roundRect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56" name="等腰三角形 155"/>
            <p:cNvSpPr/>
            <p:nvPr/>
          </p:nvSpPr>
          <p:spPr>
            <a:xfrm rot="5400000" flipH="1">
              <a:off x="3000717" y="1123970"/>
              <a:ext cx="504944" cy="281491"/>
            </a:xfrm>
            <a:prstGeom prst="triangle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57" name="等腰三角形 156"/>
            <p:cNvSpPr/>
            <p:nvPr/>
          </p:nvSpPr>
          <p:spPr>
            <a:xfrm rot="5400000" flipH="1">
              <a:off x="2985348" y="1151553"/>
              <a:ext cx="416788" cy="232347"/>
            </a:xfrm>
            <a:prstGeom prst="triangle">
              <a:avLst/>
            </a:prstGeom>
            <a:gradFill flip="none" rotWithShape="1">
              <a:gsLst>
                <a:gs pos="0">
                  <a:srgbClr val="BAEF11"/>
                </a:gs>
                <a:gs pos="72000">
                  <a:srgbClr val="58AF09"/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 algn="ctr">
              <a:solidFill>
                <a:srgbClr val="BAEF1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58" name="TextBox 49"/>
            <p:cNvSpPr txBox="1"/>
            <p:nvPr/>
          </p:nvSpPr>
          <p:spPr>
            <a:xfrm flipH="1">
              <a:off x="1534008" y="825961"/>
              <a:ext cx="1368151" cy="1088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anose="020B0503020204020204" pitchFamily="34" charset="-122"/>
                </a:defRPr>
              </a:lvl1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2000" dirty="0" smtClean="0">
                  <a:solidFill>
                    <a:sysClr val="window" lastClr="FFFFFF"/>
                  </a:solidFill>
                  <a:effectLst>
                    <a:glow rad="228600">
                      <a:srgbClr val="9BBB59">
                        <a:satMod val="175000"/>
                        <a:alpha val="40000"/>
                      </a:srgbClr>
                    </a:glow>
                  </a:effectLst>
                  <a:latin typeface="Adidas Unity" pitchFamily="2" charset="0"/>
                  <a:cs typeface="Times New Roman" panose="02020603050405020304" pitchFamily="18" charset="0"/>
                </a:rPr>
                <a:t>02</a:t>
              </a:r>
              <a:endParaRPr kumimoji="0" lang="zh-CN" altLang="en-US" sz="2000" dirty="0">
                <a:solidFill>
                  <a:sysClr val="window" lastClr="FFFFFF"/>
                </a:solidFill>
                <a:effectLst>
                  <a:glow rad="228600">
                    <a:srgbClr val="9BBB59">
                      <a:satMod val="175000"/>
                      <a:alpha val="40000"/>
                    </a:srgbClr>
                  </a:glow>
                </a:effectLst>
                <a:latin typeface="Adidas Unity" pitchFamily="2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9" name="TextBox 75"/>
          <p:cNvSpPr txBox="1"/>
          <p:nvPr/>
        </p:nvSpPr>
        <p:spPr>
          <a:xfrm flipH="1">
            <a:off x="2827208" y="2554175"/>
            <a:ext cx="2118260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anose="020B0503020204020204" pitchFamily="34" charset="-122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600" dirty="0" smtClean="0">
                <a:solidFill>
                  <a:srgbClr val="58AF09"/>
                </a:solidFill>
                <a:latin typeface="Adidas Unity" pitchFamily="2" charset="0"/>
                <a:cs typeface="Times New Roman" panose="02020603050405020304" pitchFamily="18" charset="0"/>
              </a:rPr>
              <a:t>新项目</a:t>
            </a:r>
            <a:endParaRPr lang="en-GB" altLang="zh-TW" sz="1600" dirty="0">
              <a:solidFill>
                <a:schemeClr val="bg1"/>
              </a:solidFill>
              <a:ea typeface="MS PGothic" panose="020B0600070205080204" charset="-128"/>
            </a:endParaRPr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08.</a:t>
            </a:r>
            <a:r>
              <a:rPr kumimoji="0" lang="zh-CN" altLang="en-US" kern="0" dirty="0">
                <a:ea typeface="文鼎粗黑" pitchFamily="49" charset="-120"/>
              </a:rPr>
              <a:t>组</a:t>
            </a:r>
            <a:r>
              <a:rPr kumimoji="0" lang="zh-CN" altLang="en-US" kern="0" dirty="0" smtClean="0">
                <a:ea typeface="文鼎粗黑" pitchFamily="49" charset="-120"/>
              </a:rPr>
              <a:t>件通信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990600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（</a:t>
            </a:r>
            <a:r>
              <a:rPr kumimoji="0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）子传父</a:t>
            </a:r>
            <a:r>
              <a:rPr kumimoji="0" lang="en-US" altLang="zh-CN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(@Output())</a:t>
            </a:r>
            <a:endParaRPr kumimoji="0" lang="zh-TW" altLang="zh-TW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7200" y="1309674"/>
            <a:ext cx="4816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①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子组件引入</a:t>
            </a:r>
            <a:r>
              <a:rPr kumimoji="0"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Output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TW" sz="1600" dirty="0" err="1" smtClean="0"/>
              <a:t>EventEmitter</a:t>
            </a:r>
            <a:endParaRPr lang="en-US" altLang="zh-TW" sz="16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752600"/>
            <a:ext cx="3802710" cy="13793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7809" y="3205534"/>
            <a:ext cx="4816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kumimoji="0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②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子组件实例化</a:t>
            </a:r>
            <a:r>
              <a:rPr lang="en-US" altLang="zh-TW" sz="1600" dirty="0" err="1" smtClean="0"/>
              <a:t>EventEmitter</a:t>
            </a:r>
            <a:endParaRPr lang="en-US" altLang="zh-TW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846" y="3648460"/>
            <a:ext cx="5098222" cy="52582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5571" y="4247880"/>
            <a:ext cx="4816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③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子组件通过</a:t>
            </a:r>
            <a:r>
              <a:rPr lang="en-US" altLang="zh-TW" sz="1600" dirty="0" err="1" smtClean="0"/>
              <a:t>EventEmitter</a:t>
            </a:r>
            <a:r>
              <a:rPr lang="zh-CN" altLang="en-US" sz="1600" dirty="0" smtClean="0"/>
              <a:t>实例发射数据</a:t>
            </a:r>
            <a:endParaRPr lang="en-US" altLang="zh-TW" sz="16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846" y="4693688"/>
            <a:ext cx="4732430" cy="81541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6100626"/>
            <a:ext cx="6454699" cy="3505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17809" y="5659169"/>
            <a:ext cx="55019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④父组件调用子组件的时候定义接收事件</a:t>
            </a:r>
            <a:endParaRPr lang="en-US" altLang="zh-TW" sz="1600" dirty="0"/>
          </a:p>
        </p:txBody>
      </p:sp>
      <p:sp>
        <p:nvSpPr>
          <p:cNvPr id="14" name="矩形 13"/>
          <p:cNvSpPr/>
          <p:nvPr/>
        </p:nvSpPr>
        <p:spPr>
          <a:xfrm>
            <a:off x="6051276" y="1371600"/>
            <a:ext cx="55019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kumimoji="0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⑤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父组件接收到数据</a:t>
            </a:r>
            <a:endParaRPr lang="en-US" altLang="zh-TW" sz="16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1802625"/>
            <a:ext cx="5334000" cy="84028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858000" y="2836202"/>
            <a:ext cx="4632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结果</a:t>
            </a:r>
            <a:endParaRPr lang="en-US" altLang="zh-TW" sz="16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4200" y="3205534"/>
            <a:ext cx="3886537" cy="15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35090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08.</a:t>
            </a:r>
            <a:r>
              <a:rPr kumimoji="0" lang="zh-CN" altLang="en-US" kern="0" dirty="0">
                <a:ea typeface="文鼎粗黑" pitchFamily="49" charset="-120"/>
              </a:rPr>
              <a:t>组</a:t>
            </a:r>
            <a:r>
              <a:rPr kumimoji="0" lang="zh-CN" altLang="en-US" kern="0" dirty="0" smtClean="0">
                <a:ea typeface="文鼎粗黑" pitchFamily="49" charset="-120"/>
              </a:rPr>
              <a:t>件通信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990600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（</a:t>
            </a:r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）父调用子</a:t>
            </a:r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(@</a:t>
            </a:r>
            <a:r>
              <a:rPr kumimoji="0" lang="en-US" altLang="zh-CN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ViewChild</a:t>
            </a:r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())</a:t>
            </a:r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7200" y="1309674"/>
            <a:ext cx="502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①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父组件调用子组件时给子组件定义一个名字</a:t>
            </a:r>
            <a:endParaRPr lang="en-US" altLang="zh-TW" sz="16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679006"/>
            <a:ext cx="6218459" cy="11430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20899" y="2956513"/>
            <a:ext cx="502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kumimoji="0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②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父组件引入</a:t>
            </a:r>
            <a:r>
              <a:rPr kumimoji="0" lang="en-US" altLang="zh-CN" sz="16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ViewChild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，并</a:t>
            </a:r>
            <a:endParaRPr lang="en-US" altLang="zh-TW" sz="16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357856"/>
            <a:ext cx="7056732" cy="38865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20899" y="3840095"/>
            <a:ext cx="502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③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父组件使用子组件信息</a:t>
            </a:r>
            <a:endParaRPr lang="en-US" altLang="zh-TW" sz="1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355168"/>
            <a:ext cx="2842506" cy="92972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153400" y="4198546"/>
            <a:ext cx="289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1600" dirty="0" smtClean="0"/>
              <a:t>结果</a:t>
            </a:r>
            <a:endParaRPr lang="en-US" altLang="zh-TW" sz="16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0809" y="4663805"/>
            <a:ext cx="3886537" cy="12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9308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08.</a:t>
            </a:r>
            <a:r>
              <a:rPr kumimoji="0" lang="zh-CN" altLang="en-US" kern="0" dirty="0">
                <a:ea typeface="文鼎粗黑" pitchFamily="49" charset="-120"/>
              </a:rPr>
              <a:t>组</a:t>
            </a:r>
            <a:r>
              <a:rPr kumimoji="0" lang="zh-CN" altLang="en-US" kern="0" dirty="0" smtClean="0">
                <a:ea typeface="文鼎粗黑" pitchFamily="49" charset="-120"/>
              </a:rPr>
              <a:t>件通信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990600"/>
            <a:ext cx="9753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（</a:t>
            </a:r>
            <a:r>
              <a:rPr kumimoji="0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）兄弟组件通信</a:t>
            </a:r>
            <a:endParaRPr kumimoji="0"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0" hangingPunct="0"/>
            <a:r>
              <a:rPr kumimoji="0"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① 通过父组件作为桥梁，使用子传父和父传子结合实现通信</a:t>
            </a:r>
            <a:endParaRPr kumimoji="0"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0" hangingPunct="0"/>
            <a:r>
              <a:rPr kumimoji="0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② 使用</a:t>
            </a:r>
            <a:r>
              <a:rPr kumimoji="0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ubject &amp; Observable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实现数据共享（定义在服务中）</a:t>
            </a:r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913930"/>
            <a:ext cx="5959356" cy="33530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2263893"/>
            <a:ext cx="5829805" cy="224809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4526642"/>
            <a:ext cx="8001000" cy="142307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95400" y="6019800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③ 使用插件实现兄弟组件通信（）</a:t>
            </a:r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4599254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09.</a:t>
            </a:r>
            <a:r>
              <a:rPr kumimoji="0" lang="zh-CN" altLang="en-US" kern="0" dirty="0" smtClean="0">
                <a:ea typeface="文鼎粗黑" pitchFamily="49" charset="-120"/>
              </a:rPr>
              <a:t>路由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990600"/>
            <a:ext cx="9753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（</a:t>
            </a:r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）生成路由</a:t>
            </a:r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Module</a:t>
            </a:r>
          </a:p>
          <a:p>
            <a:pPr eaLnBrk="0" hangingPunct="0"/>
            <a:endParaRPr kumimoji="0"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0" hangingPunct="0"/>
            <a:r>
              <a:rPr kumimoji="0"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① 在创建项目时，将</a:t>
            </a:r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routing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加入到项目中</a:t>
            </a:r>
            <a:endParaRPr kumimoji="0"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1295400" y="1995314"/>
            <a:ext cx="10187384" cy="44015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rgbClr val="00BBDA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eaLnBrk="0" hangingPunct="0"/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 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ng new &lt;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项目名称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 </a:t>
            </a:r>
            <a:r>
              <a:rPr lang="en-US" altLang="zh-CN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--routing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19200" y="2868386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②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</a:t>
            </a:r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angular cli 7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及以后的版本中，会有询问提示</a:t>
            </a:r>
            <a:endParaRPr kumimoji="0"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圓角矩形 10"/>
          <p:cNvSpPr/>
          <p:nvPr/>
        </p:nvSpPr>
        <p:spPr bwMode="auto">
          <a:xfrm>
            <a:off x="1295400" y="3386354"/>
            <a:ext cx="10187384" cy="72844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rgbClr val="00BBDA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eaLnBrk="0" hangingPunct="0"/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 ng new &lt;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项目名称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</a:p>
          <a:p>
            <a:pPr eaLnBrk="0" hangingPunct="0"/>
            <a:r>
              <a:rPr kumimoji="0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 ? Would you like to add Angular routing? (y/N</a:t>
            </a:r>
            <a:r>
              <a:rPr kumimoji="0"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  <a:r>
              <a:rPr kumimoji="0" lang="en-US" altLang="zh-TW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281021"/>
            <a:ext cx="2987299" cy="20194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785" y="4263436"/>
            <a:ext cx="5977261" cy="259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75741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09.</a:t>
            </a:r>
            <a:r>
              <a:rPr kumimoji="0" lang="zh-CN" altLang="en-US" kern="0" dirty="0" smtClean="0">
                <a:ea typeface="文鼎粗黑" pitchFamily="49" charset="-120"/>
              </a:rPr>
              <a:t>路由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990600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（</a:t>
            </a:r>
            <a:r>
              <a:rPr kumimoji="0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）配置基本路由</a:t>
            </a:r>
            <a:endParaRPr kumimoji="0"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7284" y="1268968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① 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在需要展示路由组件的地方配置路由出口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38300"/>
            <a:ext cx="3985605" cy="64013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982630" y="2372137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②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配置路由</a:t>
            </a:r>
            <a:r>
              <a:rPr kumimoji="0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(app-</a:t>
            </a:r>
            <a:r>
              <a:rPr kumimoji="0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routing.module.ts</a:t>
            </a:r>
            <a:r>
              <a:rPr kumimoji="0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724400"/>
            <a:ext cx="5068062" cy="158129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794488"/>
            <a:ext cx="6485182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5632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09.</a:t>
            </a:r>
            <a:r>
              <a:rPr kumimoji="0" lang="zh-CN" altLang="en-US" kern="0" dirty="0" smtClean="0">
                <a:ea typeface="文鼎粗黑" pitchFamily="49" charset="-120"/>
              </a:rPr>
              <a:t>路由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990600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（</a:t>
            </a:r>
            <a:r>
              <a:rPr kumimoji="0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）配置基本路由</a:t>
            </a:r>
            <a:endParaRPr kumimoji="0"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66800" y="1494340"/>
            <a:ext cx="9826047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③ </a:t>
            </a:r>
            <a:r>
              <a:rPr kumimoji="0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</a:t>
            </a:r>
            <a:r>
              <a:rPr kumimoji="0"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Parameters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介绍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0" hangingPunct="0"/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path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：路由</a:t>
            </a:r>
            <a:r>
              <a:rPr lang="zh-TW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径</a:t>
            </a:r>
            <a:endParaRPr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endParaRPr lang="en-US" altLang="zh-TW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zh-TW" sz="16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redirectTo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TW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重新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导向哪个路径</a:t>
            </a:r>
            <a:endParaRPr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endParaRPr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component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：路由</a:t>
            </a:r>
            <a:r>
              <a:rPr lang="zh-TW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会导入</a:t>
            </a:r>
            <a:r>
              <a:rPr lang="en-US" altLang="zh-TW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component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endParaRPr lang="en-US" altLang="zh-TW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zh-TW" sz="16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pathMatch</a:t>
            </a:r>
            <a:r>
              <a:rPr lang="zh-TW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设置</a:t>
            </a:r>
            <a:r>
              <a:rPr lang="zh-TW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由的匹配規則，’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full’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表示完全匹配；’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prefix’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表示只</a:t>
            </a:r>
            <a:r>
              <a:rPr lang="zh-TW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匹配前缀</a:t>
            </a:r>
            <a:endParaRPr lang="en-US" altLang="zh-TW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endParaRPr lang="en-US" altLang="zh-TW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children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：子路由的設定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4931135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09.</a:t>
            </a:r>
            <a:r>
              <a:rPr kumimoji="0" lang="zh-CN" altLang="en-US" kern="0" dirty="0" smtClean="0">
                <a:ea typeface="文鼎粗黑" pitchFamily="49" charset="-120"/>
              </a:rPr>
              <a:t>路由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990600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（</a:t>
            </a:r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）路由</a:t>
            </a:r>
            <a:r>
              <a:rPr kumimoji="0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跳转</a:t>
            </a:r>
            <a:endParaRPr kumimoji="0"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43000" y="1364913"/>
            <a:ext cx="9753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路由跳转存在两种使用场景：①在</a:t>
            </a:r>
            <a:r>
              <a:rPr kumimoji="0" lang="en-US" altLang="zh-CN" sz="16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kumimoji="0" lang="zh-CN" altLang="en-US" sz="16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的导航栏中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，点击进行路由跳转；②在</a:t>
            </a:r>
            <a:r>
              <a:rPr kumimoji="0" lang="en-US" altLang="zh-CN" sz="16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TS</a:t>
            </a:r>
            <a:r>
              <a:rPr kumimoji="0" lang="zh-CN" altLang="en-US" sz="16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代码中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，点击</a:t>
            </a:r>
            <a:r>
              <a:rPr kumimoji="0"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button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等跳转到其他页面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702785"/>
              </p:ext>
            </p:extLst>
          </p:nvPr>
        </p:nvGraphicFramePr>
        <p:xfrm>
          <a:off x="1143000" y="2001206"/>
          <a:ext cx="10744200" cy="44757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72100">
                  <a:extLst>
                    <a:ext uri="{9D8B030D-6E8A-4147-A177-3AD203B41FA5}">
                      <a16:colId xmlns:a16="http://schemas.microsoft.com/office/drawing/2014/main" val="2408529519"/>
                    </a:ext>
                  </a:extLst>
                </a:gridCol>
                <a:gridCol w="5372100">
                  <a:extLst>
                    <a:ext uri="{9D8B030D-6E8A-4147-A177-3AD203B41FA5}">
                      <a16:colId xmlns:a16="http://schemas.microsoft.com/office/drawing/2014/main" val="436382669"/>
                    </a:ext>
                  </a:extLst>
                </a:gridCol>
              </a:tblGrid>
              <a:tr h="3609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在</a:t>
                      </a:r>
                      <a:r>
                        <a:rPr lang="en-US" altLang="zh-CN" sz="20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HTML</a:t>
                      </a:r>
                      <a:r>
                        <a:rPr lang="zh-CN" altLang="en-US" sz="20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中使用</a:t>
                      </a:r>
                      <a:endParaRPr lang="zh-TW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在</a:t>
                      </a:r>
                      <a:r>
                        <a:rPr lang="en-US" altLang="zh-CN" sz="20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Typescript</a:t>
                      </a:r>
                      <a:r>
                        <a:rPr lang="zh-CN" altLang="en-US" dirty="0" smtClean="0"/>
                        <a:t>中使用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67690"/>
                  </a:ext>
                </a:extLst>
              </a:tr>
              <a:tr h="40185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895267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479658"/>
            <a:ext cx="4052860" cy="39973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1" y="2490648"/>
            <a:ext cx="4800600" cy="2633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1" y="2923715"/>
            <a:ext cx="4869602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28942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09.</a:t>
            </a:r>
            <a:r>
              <a:rPr kumimoji="0" lang="zh-CN" altLang="en-US" kern="0" dirty="0" smtClean="0">
                <a:ea typeface="文鼎粗黑" pitchFamily="49" charset="-120"/>
              </a:rPr>
              <a:t>路由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990600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（</a:t>
            </a:r>
            <a:r>
              <a:rPr kumimoji="0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）配置子路由</a:t>
            </a:r>
            <a:endParaRPr kumimoji="0"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7284" y="1268968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① 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在需要展示子路由组件的地方配置路由出口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77" y="1726658"/>
            <a:ext cx="3985605" cy="64013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00215" y="2508766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②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配置子路由</a:t>
            </a:r>
            <a:r>
              <a:rPr kumimoji="0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(app-</a:t>
            </a:r>
            <a:r>
              <a:rPr kumimoji="0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routing.module.ts</a:t>
            </a:r>
            <a:r>
              <a:rPr kumimoji="0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585" y="2971800"/>
            <a:ext cx="6652837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13885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09.</a:t>
            </a:r>
            <a:r>
              <a:rPr kumimoji="0" lang="zh-CN" altLang="en-US" kern="0" dirty="0" smtClean="0">
                <a:ea typeface="文鼎粗黑" pitchFamily="49" charset="-120"/>
              </a:rPr>
              <a:t>路由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860257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（</a:t>
            </a:r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）路由传参</a:t>
            </a:r>
            <a:endParaRPr kumimoji="0"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7284" y="1209344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① 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kumimoji="0"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或者</a:t>
            </a:r>
            <a:r>
              <a:rPr kumimoji="0"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Typescript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中添加路由参数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97284" y="3890382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②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接收并使用路由参数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901944"/>
              </p:ext>
            </p:extLst>
          </p:nvPr>
        </p:nvGraphicFramePr>
        <p:xfrm>
          <a:off x="1143000" y="1539568"/>
          <a:ext cx="8991600" cy="23466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95800">
                  <a:extLst>
                    <a:ext uri="{9D8B030D-6E8A-4147-A177-3AD203B41FA5}">
                      <a16:colId xmlns:a16="http://schemas.microsoft.com/office/drawing/2014/main" val="271866206"/>
                    </a:ext>
                  </a:extLst>
                </a:gridCol>
                <a:gridCol w="4495800">
                  <a:extLst>
                    <a:ext uri="{9D8B030D-6E8A-4147-A177-3AD203B41FA5}">
                      <a16:colId xmlns:a16="http://schemas.microsoft.com/office/drawing/2014/main" val="3446870719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在</a:t>
                      </a:r>
                      <a:r>
                        <a:rPr lang="en-US" altLang="zh-CN" sz="20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HTML</a:t>
                      </a:r>
                      <a:r>
                        <a:rPr lang="zh-CN" altLang="en-US" sz="20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中</a:t>
                      </a:r>
                      <a:endParaRPr lang="zh-TW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在</a:t>
                      </a:r>
                      <a:r>
                        <a:rPr lang="en-US" altLang="zh-CN" sz="20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Typescript</a:t>
                      </a:r>
                      <a:r>
                        <a:rPr lang="zh-CN" altLang="en-US" sz="20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中</a:t>
                      </a:r>
                      <a:endParaRPr lang="zh-TW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370843"/>
                  </a:ext>
                </a:extLst>
              </a:tr>
              <a:tr h="192753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700874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974975"/>
            <a:ext cx="3124200" cy="18560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617" y="5181600"/>
            <a:ext cx="4900085" cy="116596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1980232"/>
            <a:ext cx="4280065" cy="119921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4232214"/>
            <a:ext cx="7620660" cy="28958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4548176"/>
            <a:ext cx="3924771" cy="230982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351717" y="4808086"/>
            <a:ext cx="34018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结果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9829816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10.</a:t>
            </a:r>
            <a:r>
              <a:rPr kumimoji="0" lang="zh-CN" altLang="en-US" kern="0" dirty="0">
                <a:ea typeface="文鼎粗黑" pitchFamily="49" charset="-120"/>
              </a:rPr>
              <a:t>服务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860257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（</a:t>
            </a:r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为什么需要服务</a:t>
            </a:r>
          </a:p>
        </p:txBody>
      </p:sp>
      <p:sp>
        <p:nvSpPr>
          <p:cNvPr id="12" name="矩形 11"/>
          <p:cNvSpPr/>
          <p:nvPr/>
        </p:nvSpPr>
        <p:spPr>
          <a:xfrm>
            <a:off x="997284" y="1295400"/>
            <a:ext cx="9753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组件不应该直接获取或保存数据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，它们不应该了解是否在展示假数据。 它们应该聚焦于展示数据，而把数据访问的职责委托给某个服务。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98868"/>
            <a:ext cx="10148762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68111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01.Ng</a:t>
            </a:r>
            <a:r>
              <a:rPr kumimoji="0" lang="zh-CN" altLang="en-US" kern="0" dirty="0" smtClean="0">
                <a:ea typeface="文鼎粗黑" pitchFamily="49" charset="-120"/>
              </a:rPr>
              <a:t>常用指令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1890" y="1059632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新建项目</a:t>
            </a:r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圓角矩形 14"/>
          <p:cNvSpPr/>
          <p:nvPr/>
        </p:nvSpPr>
        <p:spPr bwMode="auto">
          <a:xfrm>
            <a:off x="950106" y="1428964"/>
            <a:ext cx="10187384" cy="44015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rgbClr val="00BBDA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eaLnBrk="0" hangingPunct="0"/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 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ng new &lt;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项目名称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6974" y="2278692"/>
            <a:ext cx="9441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建立</a:t>
            </a:r>
            <a:r>
              <a:rPr kumimoji="0" lang="en-US" altLang="zh-CN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Component</a:t>
            </a: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0" lang="en-US" altLang="zh-CN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Directive</a:t>
            </a: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0" lang="en-US" altLang="zh-CN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Service</a:t>
            </a: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0" lang="en-US" altLang="zh-CN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Pipe</a:t>
            </a: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0" lang="en-US" altLang="zh-CN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Guard</a:t>
            </a: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0" lang="en-US" altLang="zh-CN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Module</a:t>
            </a: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r>
              <a:rPr kumimoji="0" lang="en-US" altLang="zh-CN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Schematic</a:t>
            </a:r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圓角矩形 16"/>
          <p:cNvSpPr/>
          <p:nvPr/>
        </p:nvSpPr>
        <p:spPr bwMode="auto">
          <a:xfrm>
            <a:off x="937816" y="2648024"/>
            <a:ext cx="10187384" cy="44015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rgbClr val="00BBDA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eaLnBrk="0" hangingPunct="0"/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 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ng g &lt;schematic&gt; &lt;schematic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名称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16974" y="3455623"/>
            <a:ext cx="8298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r>
              <a:rPr kumimoji="0"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启</a:t>
            </a: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动</a:t>
            </a:r>
            <a:r>
              <a:rPr kumimoji="0" lang="en-US" altLang="zh-CN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</a:t>
            </a:r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圓角矩形 19"/>
          <p:cNvSpPr/>
          <p:nvPr/>
        </p:nvSpPr>
        <p:spPr bwMode="auto">
          <a:xfrm>
            <a:off x="937816" y="3824955"/>
            <a:ext cx="10187384" cy="99898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rgbClr val="00BBDA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eaLnBrk="0" hangingPunct="0"/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 ng serve // 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默认使用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4200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端口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0" hangingPunct="0"/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// + --port 5500 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5500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端口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0" hangingPunct="0"/>
            <a:r>
              <a:rPr kumimoji="0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</a:t>
            </a:r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// + --open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启动后直接打开浏览器</a:t>
            </a: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6974" y="5193268"/>
            <a:ext cx="8298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打包项目</a:t>
            </a:r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圓角矩形 21"/>
          <p:cNvSpPr/>
          <p:nvPr/>
        </p:nvSpPr>
        <p:spPr bwMode="auto">
          <a:xfrm>
            <a:off x="937816" y="5562600"/>
            <a:ext cx="10187384" cy="44015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rgbClr val="00BBDA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eaLnBrk="0" hangingPunct="0"/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 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ng build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10.</a:t>
            </a:r>
            <a:r>
              <a:rPr kumimoji="0" lang="zh-CN" altLang="en-US" kern="0" dirty="0">
                <a:ea typeface="文鼎粗黑" pitchFamily="49" charset="-120"/>
              </a:rPr>
              <a:t>服务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29522" y="1266616"/>
            <a:ext cx="9753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①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创建服务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圓角矩形 15"/>
          <p:cNvSpPr/>
          <p:nvPr/>
        </p:nvSpPr>
        <p:spPr bwMode="auto">
          <a:xfrm>
            <a:off x="1143000" y="1625716"/>
            <a:ext cx="9945416" cy="41042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rgbClr val="00BBDA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eaLnBrk="0" hangingPunct="0"/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 ng g s &lt;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服务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名称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7200" y="876738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（</a:t>
            </a:r>
            <a:r>
              <a:rPr kumimoji="0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）创建及使用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务</a:t>
            </a:r>
          </a:p>
        </p:txBody>
      </p:sp>
      <p:sp>
        <p:nvSpPr>
          <p:cNvPr id="9" name="矩形 8"/>
          <p:cNvSpPr/>
          <p:nvPr/>
        </p:nvSpPr>
        <p:spPr>
          <a:xfrm>
            <a:off x="1029522" y="4813217"/>
            <a:ext cx="9753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②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组件引入并注册服务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2081370"/>
            <a:ext cx="4740423" cy="263356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554" y="5250050"/>
            <a:ext cx="8641829" cy="33530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554" y="5638800"/>
            <a:ext cx="6919560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58714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10.</a:t>
            </a:r>
            <a:r>
              <a:rPr kumimoji="0" lang="zh-CN" altLang="en-US" kern="0" dirty="0">
                <a:ea typeface="文鼎粗黑" pitchFamily="49" charset="-120"/>
              </a:rPr>
              <a:t>服务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29522" y="1266616"/>
            <a:ext cx="9753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③ 组件使用服务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7200" y="876738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（</a:t>
            </a:r>
            <a:r>
              <a:rPr kumimoji="0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）创建及使用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务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56494"/>
            <a:ext cx="7280910" cy="122152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11938" y="3124200"/>
            <a:ext cx="3255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结果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515539"/>
            <a:ext cx="3048000" cy="47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75785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10.</a:t>
            </a:r>
            <a:r>
              <a:rPr kumimoji="0" lang="zh-CN" altLang="en-US" kern="0" dirty="0">
                <a:ea typeface="文鼎粗黑" pitchFamily="49" charset="-120"/>
              </a:rPr>
              <a:t>服务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14400" y="1278339"/>
            <a:ext cx="9753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① 为何要在服务中使用</a:t>
            </a:r>
            <a:r>
              <a:rPr kumimoji="0" lang="en-US" altLang="zh-CN" sz="16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HttpClient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kumimoji="0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0" hangingPunct="0"/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Ø"/>
            </a:pPr>
            <a:r>
              <a:rPr kumimoji="0"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Service</a:t>
            </a:r>
            <a:r>
              <a:rPr kumimoji="0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运算逻辑，而通过</a:t>
            </a:r>
            <a:r>
              <a:rPr kumimoji="0" lang="en-US" altLang="zh-CN" sz="16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HttpClient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可以获取到</a:t>
            </a:r>
            <a:r>
              <a:rPr kumimoji="0"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的资料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Ø"/>
            </a:pP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Ø"/>
            </a:pPr>
            <a:r>
              <a:rPr kumimoji="0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从外部获取的资料，有时候需要通过几个</a:t>
            </a:r>
            <a:r>
              <a:rPr kumimoji="0"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才能齐全，并且有时候需要对资料的格式做修改等，如果将这些功能放在组件中，则组件逻辑复杂，不仅难以维护，也难以复用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7200" y="876738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（</a:t>
            </a:r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）服务中使用</a:t>
            </a:r>
            <a:r>
              <a:rPr kumimoji="0" lang="en-US" altLang="zh-CN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HttpClient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14400" y="3100869"/>
            <a:ext cx="9296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② 使用实例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0" hangingPunct="0"/>
            <a:r>
              <a:rPr kumimoji="0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1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）在</a:t>
            </a:r>
            <a:r>
              <a:rPr kumimoji="0" lang="en-US" altLang="zh-CN" sz="16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app.module.ts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中引入</a:t>
            </a:r>
            <a:r>
              <a:rPr kumimoji="0" lang="en-US" altLang="zh-CN" sz="16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HttpClientModule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并注册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770859"/>
            <a:ext cx="6561389" cy="33530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191383"/>
            <a:ext cx="2949196" cy="55630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43000" y="4953000"/>
            <a:ext cx="929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）在服务中引入</a:t>
            </a:r>
            <a:r>
              <a:rPr kumimoji="0" lang="en-US" altLang="zh-CN" sz="16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HttpClient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并注册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577" y="5344450"/>
            <a:ext cx="5944115" cy="30482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369" y="5895828"/>
            <a:ext cx="5901385" cy="31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16588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10.</a:t>
            </a:r>
            <a:r>
              <a:rPr kumimoji="0" lang="zh-CN" altLang="en-US" kern="0" dirty="0">
                <a:ea typeface="文鼎粗黑" pitchFamily="49" charset="-120"/>
              </a:rPr>
              <a:t>服务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43000" y="958992"/>
            <a:ext cx="929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）在服务中使用</a:t>
            </a:r>
            <a:r>
              <a:rPr kumimoji="0" lang="en-US" altLang="zh-CN" sz="16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HttpClient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577" y="1400346"/>
            <a:ext cx="6637595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74738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10.</a:t>
            </a:r>
            <a:r>
              <a:rPr kumimoji="0" lang="zh-CN" altLang="en-US" kern="0" dirty="0">
                <a:ea typeface="文鼎粗黑" pitchFamily="49" charset="-120"/>
              </a:rPr>
              <a:t>服务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90600" y="1246070"/>
            <a:ext cx="2438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方法一 </a:t>
            </a:r>
            <a:r>
              <a:rPr lang="en-US" altLang="zh-TW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Subscription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7200" y="876738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（</a:t>
            </a:r>
            <a:r>
              <a:rPr kumimoji="0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）组件中调用使用了</a:t>
            </a:r>
            <a:r>
              <a:rPr kumimoji="0" lang="en-US" altLang="zh-CN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HttpClient</a:t>
            </a:r>
            <a:r>
              <a:rPr kumimoji="0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的方法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90600" y="3647155"/>
            <a:ext cx="5410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Subscription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須</a:t>
            </a:r>
            <a:r>
              <a:rPr lang="zh-TW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注意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0" hangingPunct="0"/>
            <a:r>
              <a:rPr lang="zh-TW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件销毁时</a:t>
            </a:r>
            <a:r>
              <a:rPr lang="zh-TW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需做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unsubscribe</a:t>
            </a:r>
            <a:r>
              <a:rPr lang="zh-TW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动作</a:t>
            </a:r>
            <a:r>
              <a:rPr lang="zh-TW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释放资源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58000" y="1272752"/>
            <a:ext cx="2438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zh-TW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</a:t>
            </a:r>
            <a:r>
              <a:rPr lang="zh-TW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600" dirty="0"/>
              <a:t>Promise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96347"/>
            <a:ext cx="5121084" cy="18518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583715"/>
            <a:ext cx="4244708" cy="205757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4231930"/>
            <a:ext cx="3886200" cy="22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1321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 sz="quarter"/>
          </p:nvPr>
        </p:nvSpPr>
        <p:spPr>
          <a:xfrm>
            <a:off x="960521" y="2895600"/>
            <a:ext cx="9982200" cy="769441"/>
          </a:xfrm>
        </p:spPr>
        <p:txBody>
          <a:bodyPr/>
          <a:lstStyle/>
          <a:p>
            <a:r>
              <a:rPr lang="en-US" altLang="zh-TW" dirty="0"/>
              <a:t>Thank you.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941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02.</a:t>
            </a:r>
            <a:r>
              <a:rPr kumimoji="0" lang="zh-CN" altLang="en-US" kern="0" dirty="0" smtClean="0">
                <a:ea typeface="文鼎粗黑" pitchFamily="49" charset="-120"/>
              </a:rPr>
              <a:t>新项目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7200" y="856192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新项目默认文件结构</a:t>
            </a:r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25524"/>
            <a:ext cx="3128539" cy="525147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1225524"/>
            <a:ext cx="4087753" cy="223126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4953000"/>
            <a:ext cx="4087753" cy="637384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 bwMode="auto">
          <a:xfrm>
            <a:off x="4114800" y="3505200"/>
            <a:ext cx="2286000" cy="381000"/>
          </a:xfrm>
          <a:prstGeom prst="rightArrow">
            <a:avLst/>
          </a:prstGeom>
          <a:solidFill>
            <a:srgbClr val="00B0D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rgbClr val="00B0F0"/>
              </a:solidFill>
              <a:effectLst/>
              <a:latin typeface="Arial" panose="020B0604020202020204" pitchFamily="34" charset="0"/>
              <a:ea typeface="PMingLiU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953000" y="3147591"/>
            <a:ext cx="865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展开</a:t>
            </a:r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8626052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02.</a:t>
            </a:r>
            <a:r>
              <a:rPr kumimoji="0" lang="zh-CN" altLang="en-US" kern="0" dirty="0" smtClean="0">
                <a:ea typeface="文鼎粗黑" pitchFamily="49" charset="-120"/>
              </a:rPr>
              <a:t>新项目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7200" y="856192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建议开发时的文件结构</a:t>
            </a:r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228454"/>
            <a:ext cx="3902060" cy="52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75777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03.</a:t>
            </a:r>
            <a:r>
              <a:rPr kumimoji="0" lang="zh-CN" altLang="en-US" kern="0" dirty="0" smtClean="0">
                <a:ea typeface="文鼎粗黑" pitchFamily="49" charset="-120"/>
              </a:rPr>
              <a:t>组件</a:t>
            </a:r>
            <a:r>
              <a:rPr kumimoji="0" lang="zh-CN" altLang="en-US" kern="0" dirty="0">
                <a:ea typeface="文鼎粗黑" pitchFamily="49" charset="-120"/>
              </a:rPr>
              <a:t>介绍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7200" y="987229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kumimoji="0" lang="en-US" altLang="zh-CN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什么是组件</a:t>
            </a:r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7200" y="1371600"/>
            <a:ext cx="6781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r>
              <a:rPr kumimoji="0" lang="zh-CN" altLang="en-US" sz="1600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最小单位</a:t>
            </a:r>
            <a:endParaRPr kumimoji="0" lang="en-US" altLang="zh-CN" sz="1600" dirty="0" smtClean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r>
              <a:rPr kumimoji="0" lang="zh-CN" altLang="en-US" sz="1600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包含</a:t>
            </a:r>
            <a:r>
              <a:rPr kumimoji="0" lang="en-US" altLang="zh-CN" sz="1600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kumimoji="0" lang="zh-CN" altLang="en-US" sz="1600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0" lang="en-US" altLang="zh-CN" sz="1600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kumimoji="0" lang="zh-CN" altLang="en-US" sz="1600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0" lang="en-US" altLang="zh-CN" sz="1600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Less or SCSS</a:t>
            </a:r>
            <a:r>
              <a:rPr kumimoji="0" lang="zh-CN" altLang="en-US" sz="1600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）及</a:t>
            </a:r>
            <a:r>
              <a:rPr kumimoji="0" lang="en-US" altLang="zh-CN" sz="1600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Typescript</a:t>
            </a:r>
          </a:p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r>
              <a:rPr kumimoji="0" lang="zh-CN" altLang="en-US" sz="1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可重</a:t>
            </a:r>
            <a:r>
              <a:rPr kumimoji="0" lang="zh-CN" altLang="en-US" sz="1600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复使用</a:t>
            </a:r>
            <a:endParaRPr kumimoji="0" lang="en-US" altLang="zh-CN" sz="1600" dirty="0" smtClean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r>
              <a:rPr kumimoji="0" lang="zh-CN" altLang="en-US" sz="1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处</a:t>
            </a:r>
            <a:r>
              <a:rPr kumimoji="0" lang="zh-CN" altLang="en-US" sz="1600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理</a:t>
            </a:r>
            <a:r>
              <a:rPr kumimoji="0" lang="en-US" altLang="zh-CN" sz="1600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View</a:t>
            </a:r>
            <a:r>
              <a:rPr kumimoji="0" lang="zh-CN" altLang="en-US" sz="1600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</a:t>
            </a:r>
            <a:endParaRPr kumimoji="0" lang="en-US" altLang="zh-CN" sz="1600" dirty="0" smtClean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r>
              <a:rPr kumimoji="0" lang="zh-CN" altLang="en-US" sz="1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</a:t>
            </a:r>
            <a:r>
              <a:rPr kumimoji="0" lang="zh-CN" altLang="en-US" sz="1600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应事物状态</a:t>
            </a:r>
            <a:endParaRPr kumimoji="0" lang="zh-TW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1161" y="3364468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kumimoji="0"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0" lang="en-US" altLang="zh-CN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组件设计原则</a:t>
            </a:r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9438" y="3733800"/>
            <a:ext cx="6781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r>
              <a:rPr kumimoji="0" lang="zh-CN" altLang="en-US" sz="1600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将页面拆分为多个可重复使用的组件</a:t>
            </a:r>
            <a:endParaRPr kumimoji="0" lang="en-US" altLang="zh-CN" sz="1600" dirty="0" smtClean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r>
              <a:rPr kumimoji="0" lang="zh-CN" altLang="en-US" sz="1600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主要用来呈现资料</a:t>
            </a:r>
            <a:endParaRPr kumimoji="0" lang="en-US" altLang="zh-CN" sz="1600" dirty="0" smtClean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r>
              <a:rPr kumimoji="0" lang="zh-CN" altLang="en-US" sz="1600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尽量不处理运算方面的逻辑，仅处理</a:t>
            </a:r>
            <a:r>
              <a:rPr kumimoji="0" lang="en-US" altLang="zh-CN" sz="1600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View</a:t>
            </a:r>
            <a:r>
              <a:rPr kumimoji="0" lang="zh-CN" altLang="en-US" sz="1600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的呈现逻辑</a:t>
            </a:r>
            <a:endParaRPr kumimoji="0" lang="en-US" altLang="zh-CN" sz="1600" dirty="0" smtClean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lvl="0" indent="-285750" eaLnBrk="0" hangingPunct="0">
              <a:buFont typeface="Arial" panose="020B0604020202020204" pitchFamily="34" charset="0"/>
              <a:buChar char="•"/>
            </a:pPr>
            <a:r>
              <a:rPr kumimoji="0" lang="zh-CN" altLang="en-US" sz="1600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所有的元件都由</a:t>
            </a:r>
            <a:r>
              <a:rPr kumimoji="0" lang="en-US" altLang="zh-CN" sz="1600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component</a:t>
            </a:r>
            <a:r>
              <a:rPr kumimoji="0" lang="zh-CN" altLang="en-US" sz="1600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组成（组件树）</a:t>
            </a:r>
            <a:endParaRPr kumimoji="0" lang="zh-TW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725893"/>
            <a:ext cx="4901736" cy="2432979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 bwMode="auto">
          <a:xfrm>
            <a:off x="6172200" y="993346"/>
            <a:ext cx="4901736" cy="44015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rgbClr val="00BBDA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eaLnBrk="0" hangingPunct="0"/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 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ng g </a:t>
            </a:r>
            <a:r>
              <a:rPr lang="en-US" altLang="zh-CN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cproportion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-bar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1" y="4474501"/>
            <a:ext cx="2819400" cy="221029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906000" y="5161960"/>
            <a:ext cx="152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组件树</a:t>
            </a:r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9495585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04.Angular</a:t>
            </a:r>
            <a:r>
              <a:rPr kumimoji="0" lang="zh-CN" altLang="en-US" kern="0" dirty="0" smtClean="0">
                <a:ea typeface="文鼎粗黑" pitchFamily="49" charset="-120"/>
              </a:rPr>
              <a:t>模板语法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7200" y="987229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kumimoji="0" lang="en-US" altLang="zh-CN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Angular</a:t>
            </a: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的模板语法有两大类：</a:t>
            </a:r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7200" y="1371600"/>
            <a:ext cx="853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0"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）插值语法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eaLnBrk="0" hangingPunct="0"/>
            <a:r>
              <a:rPr kumimoji="0" lang="en-US" altLang="zh-TW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功能：用于解析标签体内用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eaLnBrk="0" hangingPunct="0"/>
            <a:r>
              <a:rPr kumimoji="0"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en-US" altLang="zh-TW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写法：</a:t>
            </a:r>
            <a:r>
              <a:rPr kumimoji="0"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{{xxx}}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0"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xxx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kumimoji="0" lang="en-US" altLang="zh-CN" sz="16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js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表达式，且可以直接读到</a:t>
            </a:r>
            <a:r>
              <a:rPr kumimoji="0" lang="en-US" altLang="zh-CN" sz="16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component.ts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里面对应的的属性</a:t>
            </a:r>
            <a:endParaRPr kumimoji="0" lang="zh-TW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02679"/>
            <a:ext cx="7536833" cy="83065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038600"/>
            <a:ext cx="6400800" cy="87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35996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04.Angular</a:t>
            </a:r>
            <a:r>
              <a:rPr kumimoji="0" lang="zh-CN" altLang="en-US" kern="0" dirty="0" smtClean="0">
                <a:ea typeface="文鼎粗黑" pitchFamily="49" charset="-120"/>
              </a:rPr>
              <a:t>模板语法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7200" y="987229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kumimoji="0" lang="en-US" altLang="zh-CN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Angular</a:t>
            </a: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的模板语法有两大类：</a:t>
            </a:r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7200" y="1371600"/>
            <a:ext cx="8534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0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）指令语法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eaLnBrk="0" hangingPunct="0"/>
            <a:r>
              <a:rPr kumimoji="0" lang="en-US" altLang="zh-TW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功能：用于解析标签（包括：标签属性、标签体内容、绑定事件。。。）</a:t>
            </a:r>
            <a:endParaRPr kumimoji="0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eaLnBrk="0" hangingPunct="0"/>
            <a:r>
              <a:rPr kumimoji="0"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en-US" altLang="zh-TW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举例如下：</a:t>
            </a:r>
            <a:endParaRPr kumimoji="0" lang="en-US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eaLnBrk="0" hangingPunct="0"/>
            <a:r>
              <a:rPr kumimoji="0" lang="en-US" altLang="zh-TW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① *</a:t>
            </a:r>
            <a:r>
              <a:rPr kumimoji="0" lang="en-US" altLang="zh-CN" sz="16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ngIf</a:t>
            </a:r>
            <a:r>
              <a:rPr kumimoji="0"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0" lang="zh-TW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14600"/>
            <a:ext cx="5410200" cy="177841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57200" y="4495800"/>
            <a:ext cx="853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kumimoji="0" lang="en-US" altLang="zh-TW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kumimoji="0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②</a:t>
            </a:r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*</a:t>
            </a:r>
            <a:r>
              <a:rPr kumimoji="0" lang="en-US" altLang="zh-CN" sz="16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ngFor</a:t>
            </a:r>
            <a:r>
              <a:rPr kumimoji="0"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0" lang="zh-TW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953000"/>
            <a:ext cx="5482643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08586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2"/>
          <p:cNvSpPr txBox="1"/>
          <p:nvPr/>
        </p:nvSpPr>
        <p:spPr>
          <a:xfrm>
            <a:off x="184484" y="148306"/>
            <a:ext cx="10566400" cy="7078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baseline="0">
                <a:solidFill>
                  <a:srgbClr val="029DC2"/>
                </a:solidFill>
                <a:latin typeface="Century Gothic" panose="020B0502020202020204" pitchFamily="34" charset="0"/>
                <a:ea typeface="Microsoft JhengHei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65" b="1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kumimoji="1" sz="4265">
                <a:solidFill>
                  <a:srgbClr val="333333"/>
                </a:solidFill>
                <a:latin typeface="Arial" panose="020B0604020202020204" pitchFamily="34" charset="0"/>
                <a:ea typeface="PMingLiU" charset="-120"/>
              </a:defRPr>
            </a:lvl9pPr>
          </a:lstStyle>
          <a:p>
            <a:r>
              <a:rPr kumimoji="0" lang="en-US" altLang="zh-CN" kern="0" dirty="0" smtClean="0">
                <a:ea typeface="文鼎粗黑" pitchFamily="49" charset="-120"/>
              </a:rPr>
              <a:t>04.Angular</a:t>
            </a:r>
            <a:r>
              <a:rPr kumimoji="0" lang="zh-CN" altLang="en-US" kern="0" dirty="0" smtClean="0">
                <a:ea typeface="文鼎粗黑" pitchFamily="49" charset="-120"/>
              </a:rPr>
              <a:t>模板语法</a:t>
            </a:r>
            <a:endParaRPr kumimoji="0" lang="en-US" altLang="zh-TW" kern="0" dirty="0">
              <a:ea typeface="文鼎粗黑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7200" y="987229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kumimoji="0" lang="en-US" altLang="zh-CN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Angular</a:t>
            </a: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的模板语法有两大类：</a:t>
            </a:r>
            <a:endParaRPr kumimoji="0"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7200" y="1371600"/>
            <a:ext cx="853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kumimoji="0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③ *</a:t>
            </a:r>
            <a:r>
              <a:rPr kumimoji="0" lang="en-US" altLang="zh-CN" sz="16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ngSwitch</a:t>
            </a:r>
            <a:r>
              <a:rPr kumimoji="0"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0" lang="zh-TW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7200" y="4343400"/>
            <a:ext cx="1005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注意：*</a:t>
            </a:r>
            <a:r>
              <a:rPr kumimoji="0" lang="en-US" altLang="zh-CN" dirty="0" err="1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ngIf</a:t>
            </a: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，*</a:t>
            </a:r>
            <a:r>
              <a:rPr kumimoji="0" lang="en-US" altLang="zh-CN" dirty="0" err="1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ngFor</a:t>
            </a:r>
            <a:r>
              <a:rPr kumimoji="0" lang="en-US" altLang="zh-CN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*</a:t>
            </a:r>
            <a:r>
              <a:rPr kumimoji="0" lang="en-US" altLang="zh-CN" dirty="0" err="1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ngSwitch</a:t>
            </a: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kumimoji="0" lang="en-US" altLang="zh-CN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angular</a:t>
            </a: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的结构型指令，</a:t>
            </a:r>
            <a:r>
              <a:rPr kumimoji="0" lang="zh-CN" altLang="en-US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每个元素只能只用一个结构指令</a:t>
            </a: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kumimoji="0" lang="en-US" altLang="zh-CN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Angular</a:t>
            </a:r>
            <a:r>
              <a:rPr kumimoji="0"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的指令指令语法还包括数据绑定、事件绑定等，后面会讲到。</a:t>
            </a:r>
            <a:endParaRPr kumimoji="0" lang="en-US" altLang="zh-CN" dirty="0" smtClean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1742179"/>
            <a:ext cx="8059061" cy="224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58805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PMingLiU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PMingLiU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Crayons</Template>
  <TotalTime>4263</TotalTime>
  <Words>1881</Words>
  <Application>Microsoft Office PowerPoint</Application>
  <PresentationFormat>寬螢幕</PresentationFormat>
  <Paragraphs>234</Paragraphs>
  <Slides>35</Slides>
  <Notes>34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50" baseType="lpstr">
      <vt:lpstr>Adidas Unity</vt:lpstr>
      <vt:lpstr>Microsoft YaHei</vt:lpstr>
      <vt:lpstr>Microsoft YaHei</vt:lpstr>
      <vt:lpstr>MS PGothic</vt:lpstr>
      <vt:lpstr>文鼎粗黑</vt:lpstr>
      <vt:lpstr>Microsoft JhengHei</vt:lpstr>
      <vt:lpstr>PMingLiU</vt:lpstr>
      <vt:lpstr>PMingLiU</vt:lpstr>
      <vt:lpstr>Agency FB</vt:lpstr>
      <vt:lpstr>Arial</vt:lpstr>
      <vt:lpstr>Calibri</vt:lpstr>
      <vt:lpstr>Century Gothic</vt:lpstr>
      <vt:lpstr>Times New Roman</vt:lpstr>
      <vt:lpstr>Wingdings</vt:lpstr>
      <vt:lpstr>Default Design</vt:lpstr>
      <vt:lpstr>Angular Developer workshop(Phase 1)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you.</vt:lpstr>
    </vt:vector>
  </TitlesOfParts>
  <Company>pica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Perry</dc:creator>
  <cp:lastModifiedBy>A</cp:lastModifiedBy>
  <cp:revision>574</cp:revision>
  <dcterms:created xsi:type="dcterms:W3CDTF">2008-08-07T15:44:00Z</dcterms:created>
  <dcterms:modified xsi:type="dcterms:W3CDTF">2022-08-12T02:53:57Z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623E07E7543B4AF6958CA8BA9102D663</vt:lpwstr>
  </property>
  <property fmtid="{D5CDD505-2E9C-101B-9397-08002B2CF9AE}" pid="3" name="KSOProductBuildVer">
    <vt:lpwstr>2052-11.1.0.10578</vt:lpwstr>
  </property>
</Properties>
</file>